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88" r:id="rId2"/>
    <p:sldId id="268" r:id="rId3"/>
    <p:sldId id="279" r:id="rId4"/>
    <p:sldId id="286" r:id="rId5"/>
    <p:sldId id="257" r:id="rId6"/>
    <p:sldId id="287" r:id="rId7"/>
    <p:sldId id="262" r:id="rId8"/>
    <p:sldId id="300" r:id="rId9"/>
    <p:sldId id="269" r:id="rId10"/>
    <p:sldId id="270" r:id="rId11"/>
    <p:sldId id="271" r:id="rId12"/>
    <p:sldId id="283" r:id="rId13"/>
    <p:sldId id="284" r:id="rId14"/>
    <p:sldId id="285" r:id="rId15"/>
    <p:sldId id="273" r:id="rId16"/>
    <p:sldId id="278" r:id="rId17"/>
    <p:sldId id="275" r:id="rId18"/>
    <p:sldId id="276" r:id="rId19"/>
    <p:sldId id="277" r:id="rId20"/>
    <p:sldId id="302" r:id="rId21"/>
    <p:sldId id="299" r:id="rId22"/>
    <p:sldId id="301" r:id="rId23"/>
    <p:sldId id="289" r:id="rId24"/>
    <p:sldId id="290" r:id="rId25"/>
    <p:sldId id="291" r:id="rId26"/>
    <p:sldId id="292" r:id="rId27"/>
    <p:sldId id="293" r:id="rId28"/>
    <p:sldId id="294" r:id="rId29"/>
    <p:sldId id="295" r:id="rId30"/>
    <p:sldId id="296" r:id="rId31"/>
    <p:sldId id="297" r:id="rId32"/>
    <p:sldId id="298"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Заголовок 7"/>
          <p:cNvSpPr>
            <a:spLocks noGrp="1"/>
          </p:cNvSpPr>
          <p:nvPr>
            <p:ph type="ctrTitle"/>
          </p:nvPr>
        </p:nvSpPr>
        <p:spPr>
          <a:xfrm>
            <a:off x="464235"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5"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extLst/>
          </a:lstStyle>
          <a:p>
            <a:fld id="{5DDC79DA-A150-475B-AB22-D4DFC83078B9}" type="datetimeFigureOut">
              <a:rPr lang="ru-RU" smtClean="0"/>
              <a:t>08.12.2020</a:t>
            </a:fld>
            <a:endParaRPr lang="ru-RU"/>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FCBC1634-12F3-462F-AB4F-723DEAF2C208}" type="slidenum">
              <a:rPr lang="ru-RU" smtClean="0"/>
              <a:t>‹#›</a:t>
            </a:fld>
            <a:endParaRPr lang="ru-RU"/>
          </a:p>
        </p:txBody>
      </p:sp>
      <p:sp>
        <p:nvSpPr>
          <p:cNvPr id="12" name="Нижний колонтитул 11"/>
          <p:cNvSpPr>
            <a:spLocks noGrp="1"/>
          </p:cNvSpPr>
          <p:nvPr>
            <p:ph type="ftr" sz="quarter" idx="12"/>
          </p:nvPr>
        </p:nvSpPr>
        <p:spPr>
          <a:xfrm>
            <a:off x="1600200" y="6509004"/>
            <a:ext cx="3907464" cy="274320"/>
          </a:xfrm>
        </p:spPr>
        <p:txBody>
          <a:bodyPr vert="horz" rtlCol="0"/>
          <a:lstStyle>
            <a:extLst/>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DDC79DA-A150-475B-AB22-D4DFC83078B9}" type="datetimeFigureOut">
              <a:rPr lang="ru-RU" smtClean="0"/>
              <a:t>08.12.2020</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FCBC1634-12F3-462F-AB4F-723DEAF2C20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9"/>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DDC79DA-A150-475B-AB22-D4DFC83078B9}" type="datetimeFigureOut">
              <a:rPr lang="ru-RU" smtClean="0"/>
              <a:t>08.12.2020</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FCBC1634-12F3-462F-AB4F-723DEAF2C20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DDC79DA-A150-475B-AB22-D4DFC83078B9}" type="datetimeFigureOut">
              <a:rPr lang="ru-RU" smtClean="0"/>
              <a:t>08.12.2020</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FCBC1634-12F3-462F-AB4F-723DEAF2C20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4"/>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extLst/>
          </a:lstStyle>
          <a:p>
            <a:fld id="{5DDC79DA-A150-475B-AB22-D4DFC83078B9}" type="datetimeFigureOut">
              <a:rPr lang="ru-RU" smtClean="0"/>
              <a:t>08.12.2020</a:t>
            </a:fld>
            <a:endParaRPr lang="ru-RU"/>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FCBC1634-12F3-462F-AB4F-723DEAF2C208}" type="slidenum">
              <a:rPr lang="ru-RU" smtClean="0"/>
              <a:t>‹#›</a:t>
            </a:fld>
            <a:endParaRPr lang="ru-RU"/>
          </a:p>
        </p:txBody>
      </p:sp>
      <p:sp>
        <p:nvSpPr>
          <p:cNvPr id="10" name="Нижний колонтитул 9"/>
          <p:cNvSpPr>
            <a:spLocks noGrp="1"/>
          </p:cNvSpPr>
          <p:nvPr>
            <p:ph type="ftr" sz="quarter" idx="12"/>
          </p:nvPr>
        </p:nvSpPr>
        <p:spPr>
          <a:xfrm>
            <a:off x="1600200" y="6513670"/>
            <a:ext cx="3907464" cy="274320"/>
          </a:xfrm>
        </p:spPr>
        <p:txBody>
          <a:bodyPr vert="horz" rtlCol="0"/>
          <a:lstStyle>
            <a:extLst/>
          </a:lstStyle>
          <a:p>
            <a:endParaRPr lang="ru-RU"/>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DDC79DA-A150-475B-AB22-D4DFC83078B9}" type="datetimeFigureOut">
              <a:rPr lang="ru-RU" smtClean="0"/>
              <a:t>08.12.2020</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a:xfrm>
            <a:off x="8641080" y="6514568"/>
            <a:ext cx="464288" cy="274320"/>
          </a:xfrm>
        </p:spPr>
        <p:txBody>
          <a:bodyPr/>
          <a:lstStyle>
            <a:extLst/>
          </a:lstStyle>
          <a:p>
            <a:fld id="{FCBC1634-12F3-462F-AB4F-723DEAF2C208}" type="slidenum">
              <a:rPr lang="ru-RU" smtClean="0"/>
              <a:t>‹#›</a:t>
            </a:fld>
            <a:endParaRPr lang="ru-RU"/>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1"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1" y="2362201"/>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6" y="2362201"/>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DDC79DA-A150-475B-AB22-D4DFC83078B9}" type="datetimeFigureOut">
              <a:rPr lang="ru-RU" smtClean="0"/>
              <a:t>08.12.2020</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a:xfrm>
            <a:off x="8641080" y="6514568"/>
            <a:ext cx="464288" cy="274320"/>
          </a:xfrm>
        </p:spPr>
        <p:txBody>
          <a:bodyPr/>
          <a:lstStyle>
            <a:extLst/>
          </a:lstStyle>
          <a:p>
            <a:fld id="{FCBC1634-12F3-462F-AB4F-723DEAF2C20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DDC79DA-A150-475B-AB22-D4DFC83078B9}" type="datetimeFigureOut">
              <a:rPr lang="ru-RU" smtClean="0"/>
              <a:t>08.12.2020</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FCBC1634-12F3-462F-AB4F-723DEAF2C208}" type="slidenum">
              <a:rPr lang="ru-RU" smtClean="0"/>
              <a:t>‹#›</a:t>
            </a:fld>
            <a:endParaRPr lang="ru-RU"/>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5DDC79DA-A150-475B-AB22-D4DFC83078B9}" type="datetimeFigureOut">
              <a:rPr lang="ru-RU" smtClean="0"/>
              <a:t>08.12.2020</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FCBC1634-12F3-462F-AB4F-723DEAF2C20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extLst/>
          </a:lstStyle>
          <a:p>
            <a:fld id="{5DDC79DA-A150-475B-AB22-D4DFC83078B9}" type="datetimeFigureOut">
              <a:rPr lang="ru-RU" smtClean="0"/>
              <a:t>08.12.2020</a:t>
            </a:fld>
            <a:endParaRPr lang="ru-RU"/>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FCBC1634-12F3-462F-AB4F-723DEAF2C208}" type="slidenum">
              <a:rPr lang="ru-RU" smtClean="0"/>
              <a:t>‹#›</a:t>
            </a:fld>
            <a:endParaRPr lang="ru-RU"/>
          </a:p>
        </p:txBody>
      </p:sp>
      <p:sp>
        <p:nvSpPr>
          <p:cNvPr id="11" name="Нижний колонтитул 10"/>
          <p:cNvSpPr>
            <a:spLocks noGrp="1"/>
          </p:cNvSpPr>
          <p:nvPr>
            <p:ph type="ftr" sz="quarter" idx="12"/>
          </p:nvPr>
        </p:nvSpPr>
        <p:spPr>
          <a:xfrm>
            <a:off x="1600200" y="6513670"/>
            <a:ext cx="3907464" cy="274320"/>
          </a:xfrm>
        </p:spPr>
        <p:txBody>
          <a:bodyPr vert="horz" rtlCol="0"/>
          <a:lstStyle>
            <a:extLst/>
          </a:lstStyle>
          <a:p>
            <a:endParaRPr lang="ru-RU"/>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7"/>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extLst/>
          </a:lstStyle>
          <a:p>
            <a:fld id="{5DDC79DA-A150-475B-AB22-D4DFC83078B9}" type="datetimeFigureOut">
              <a:rPr lang="ru-RU" smtClean="0"/>
              <a:t>08.12.2020</a:t>
            </a:fld>
            <a:endParaRPr lang="ru-RU"/>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FCBC1634-12F3-462F-AB4F-723DEAF2C208}" type="slidenum">
              <a:rPr lang="ru-RU" smtClean="0"/>
              <a:t>‹#›</a:t>
            </a:fld>
            <a:endParaRPr lang="ru-RU"/>
          </a:p>
        </p:txBody>
      </p:sp>
      <p:sp>
        <p:nvSpPr>
          <p:cNvPr id="10" name="Нижний колонтитул 9"/>
          <p:cNvSpPr>
            <a:spLocks noGrp="1"/>
          </p:cNvSpPr>
          <p:nvPr>
            <p:ph type="ftr" sz="quarter" idx="12"/>
          </p:nvPr>
        </p:nvSpPr>
        <p:spPr>
          <a:xfrm>
            <a:off x="1600200" y="6509004"/>
            <a:ext cx="3907464" cy="274320"/>
          </a:xfrm>
        </p:spPr>
        <p:txBody>
          <a:bodyPr vert="horz" rtlCol="0"/>
          <a:lstStyle>
            <a:extLst/>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3" y="147085"/>
            <a:ext cx="8810847"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ru-RU"/>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5DDC79DA-A150-475B-AB22-D4DFC83078B9}" type="datetimeFigureOut">
              <a:rPr lang="ru-RU" smtClean="0"/>
              <a:t>08.12.2020</a:t>
            </a:fld>
            <a:endParaRPr lang="ru-RU"/>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FCBC1634-12F3-462F-AB4F-723DEAF2C208}" type="slidenum">
              <a:rPr lang="ru-RU" smtClean="0"/>
              <a:t>‹#›</a:t>
            </a:fld>
            <a:endParaRPr lang="ru-RU"/>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hksbs.ru/catalog/%d1%80%d1%83%d1%81%d1%81%d0%ba%d0%b8%d0%b5-%d0%b1%d0%be%d0%b3%d0%b0%d1%82%d1%8b%d1%80%d0%b8-%d0%bc%d0%b8%d0%bd%d0%b0%d0%b5%d0%b2%d0%b0-%d0%bd-%d0%ba%d0%be%d0%b2%d0%b0%d0%bb%d0%b5%d0%b2-%d0%b0/"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hksbs.ru/catalog/%d0%ba%d1%83%d1%82%d1%83%d0%b7%d0%be%d0%b2-2/"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hksbs.ru/catalog/%d0%b4%d0%b5%d0%bd%d0%b8%d1%81-%d0%b4%d0%b0%d0%b2%d1%8b%d0%b4%d0%be%d0%b2/"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hksbs.ru/catalog/%d0%b6%d1%83%d0%ba%d0%be%d0%b2-%d0%bd%d0%b0-%d1%84%d1%80%d0%be%d0%bd%d1%82%d0%b0%d1%85-%d0%b2%d0%b5%d0%bb%d0%b8%d0%ba%d0%be%d0%b9-%d0%b2%d0%be%d0%b9%d0%bd%d1%8b/"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hksbs.ru/catalog/%d0%bd%d0%b5%d0%b1%d0%be-%d0%b2%d0%be%d0%b9%d0%bd%d1%8b/"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hksbs.ru/catalog/%d0%bf%d0%be%d0%b2%d0%b5%d1%81%d1%82%d1%8c-%d0%be-%d0%bd%d0%b0%d1%81%d1%82%d0%be%d1%8f%d1%89%d0%b5%d0%bc-%d1%87%d0%b5%d0%bb%d0%be%d0%b2%d0%b5%d0%ba%d0%b5-2/"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hksbs.ru/catalog/%d1%81%d0%b8%d0%bb%d1%8c%d0%bd%d1%8b%d0%b5-%d0%b4%d1%83%d1%85%d0%be%d0%bc/"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hksbs.ru/catalog/%d0%b7%d0%b0%d1%89%d0%b8%d1%89%d0%b0%d1%8f-%d1%80%d0%be%d0%b4%d0%b8%d0%bd%d1%83-%d0%bb%d1%91%d1%82%d1%87%d0%b8%d1%86%d1%8b-%d0%b2%d0%b5%d0%bb%d0%b8%d0%ba%d0%be%d0%b9-%d0%be%d1%82%d0%b5%d1%87%d0%b5/"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hksbs.ru/catalog/%d0%be%d0%bd%d0%b8-%d1%81%d1%80%d0%b0%d0%b6%d0%b0%d0%bb%d0%b8%d1%81%d1%8c-%d0%b7%d0%b0-%d1%80%d0%be%d0%b4%d0%b8%d0%bd%d1%83/"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hksbs.ru/catalog/%d1%80%d1%83%d1%81%d1%81%d0%ba%d0%b8%d0%b9-%d1%85%d0%b0%d1%80%d0%b0%d0%ba%d1%82%d0%b5%d1%80-%d0%b0%d0%bd%d1%82%d0%be%d0%bb%d0%be%d0%b3%d0%b8%d1%8f-%d0%b2%d0%be%d0%b5%d0%bd%d0%bd%d0%be%d0%b3%d0%b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359798" y="1196752"/>
            <a:ext cx="8147248" cy="1045878"/>
          </a:xfrm>
          <a:prstGeom prst="rect">
            <a:avLst/>
          </a:prstGeom>
        </p:spPr>
        <p:txBody>
          <a:bodyPr>
            <a:noAutofit/>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ru-RU" sz="6000" dirty="0" smtClean="0"/>
              <a:t>Гордость и Слава России</a:t>
            </a:r>
            <a:endParaRPr lang="ru-RU" sz="6000" dirty="0"/>
          </a:p>
        </p:txBody>
      </p:sp>
      <p:sp>
        <p:nvSpPr>
          <p:cNvPr id="9" name="Заголовок 1"/>
          <p:cNvSpPr txBox="1">
            <a:spLocks/>
          </p:cNvSpPr>
          <p:nvPr/>
        </p:nvSpPr>
        <p:spPr>
          <a:xfrm>
            <a:off x="467544" y="4653136"/>
            <a:ext cx="8147248" cy="1045878"/>
          </a:xfrm>
          <a:prstGeom prst="rect">
            <a:avLst/>
          </a:prstGeom>
        </p:spPr>
        <p:txBody>
          <a:bodyPr>
            <a:noAutofit/>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ru-RU" sz="2400" dirty="0" smtClean="0"/>
              <a:t>Виртуальная книжная выставка, посвящённая  Дню Героев Отчества </a:t>
            </a:r>
            <a:endParaRPr lang="ru-RU" sz="2400" dirty="0"/>
          </a:p>
        </p:txBody>
      </p:sp>
    </p:spTree>
    <p:extLst>
      <p:ext uri="{BB962C8B-B14F-4D97-AF65-F5344CB8AC3E}">
        <p14:creationId xmlns:p14="http://schemas.microsoft.com/office/powerpoint/2010/main" val="2917219674"/>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732381"/>
            <a:ext cx="7872875" cy="4524315"/>
          </a:xfrm>
          <a:prstGeom prst="rect">
            <a:avLst/>
          </a:prstGeom>
        </p:spPr>
        <p:txBody>
          <a:bodyPr wrap="square">
            <a:spAutoFit/>
          </a:bodyPr>
          <a:lstStyle/>
          <a:p>
            <a:pPr algn="ctr"/>
            <a:r>
              <a:rPr lang="ru-RU" sz="2400" dirty="0" smtClean="0"/>
              <a:t>За подвиг получили Орден Славы, </a:t>
            </a:r>
            <a:endParaRPr lang="ru-RU" sz="2400" dirty="0" smtClean="0"/>
          </a:p>
          <a:p>
            <a:pPr algn="ctr"/>
            <a:r>
              <a:rPr lang="ru-RU" sz="2400" dirty="0" smtClean="0"/>
              <a:t>Легендой </a:t>
            </a:r>
            <a:r>
              <a:rPr lang="ru-RU" sz="2400" dirty="0" smtClean="0"/>
              <a:t>став, судьбе наперекор! </a:t>
            </a:r>
            <a:endParaRPr lang="ru-RU" sz="2400" dirty="0" smtClean="0"/>
          </a:p>
          <a:p>
            <a:pPr algn="ctr"/>
            <a:r>
              <a:rPr lang="ru-RU" sz="2400" dirty="0" smtClean="0"/>
              <a:t>В </a:t>
            </a:r>
            <a:r>
              <a:rPr lang="ru-RU" sz="2400" dirty="0" smtClean="0"/>
              <a:t>историю свои вписали главы, Врагу давая доблестный отпор.</a:t>
            </a:r>
          </a:p>
          <a:p>
            <a:pPr algn="ctr"/>
            <a:r>
              <a:rPr lang="ru-RU" sz="2400" dirty="0" smtClean="0"/>
              <a:t> И Слава вам завещана по праву, </a:t>
            </a:r>
          </a:p>
          <a:p>
            <a:pPr algn="ctr"/>
            <a:r>
              <a:rPr lang="ru-RU" sz="2400" dirty="0" smtClean="0"/>
              <a:t>А для кого-то – вечная она </a:t>
            </a:r>
          </a:p>
          <a:p>
            <a:pPr algn="ctr"/>
            <a:r>
              <a:rPr lang="ru-RU" sz="2400" dirty="0" smtClean="0"/>
              <a:t> </a:t>
            </a:r>
            <a:r>
              <a:rPr lang="ru-RU" sz="2400" dirty="0" smtClean="0"/>
              <a:t>Они отдали жизни за державу,</a:t>
            </a:r>
          </a:p>
          <a:p>
            <a:pPr algn="ctr"/>
            <a:r>
              <a:rPr lang="ru-RU" sz="2400" dirty="0" smtClean="0"/>
              <a:t>И миром им обязана страна! </a:t>
            </a:r>
            <a:endParaRPr lang="ru-RU" sz="2400" dirty="0" smtClean="0"/>
          </a:p>
          <a:p>
            <a:pPr algn="ctr"/>
            <a:r>
              <a:rPr lang="ru-RU" sz="2400" dirty="0" smtClean="0"/>
              <a:t>Пускай </a:t>
            </a:r>
            <a:r>
              <a:rPr lang="ru-RU" sz="2400" dirty="0" smtClean="0"/>
              <a:t>мы все пока на переправе</a:t>
            </a:r>
            <a:r>
              <a:rPr lang="ru-RU" sz="2400" dirty="0" smtClean="0"/>
              <a:t>,</a:t>
            </a:r>
          </a:p>
          <a:p>
            <a:pPr algn="ctr"/>
            <a:r>
              <a:rPr lang="ru-RU" sz="2400" dirty="0" smtClean="0"/>
              <a:t> </a:t>
            </a:r>
            <a:r>
              <a:rPr lang="ru-RU" sz="2400" dirty="0" smtClean="0"/>
              <a:t>И жизнь кому-то кажется не той… </a:t>
            </a:r>
            <a:endParaRPr lang="ru-RU" sz="2400" dirty="0" smtClean="0"/>
          </a:p>
          <a:p>
            <a:pPr algn="ctr"/>
            <a:r>
              <a:rPr lang="ru-RU" sz="2400" dirty="0" smtClean="0"/>
              <a:t>Но </a:t>
            </a:r>
            <a:r>
              <a:rPr lang="ru-RU" sz="2400" dirty="0" smtClean="0"/>
              <a:t>тот, кто заработал орден Славы, </a:t>
            </a:r>
            <a:endParaRPr lang="ru-RU" sz="2400" dirty="0" smtClean="0"/>
          </a:p>
          <a:p>
            <a:pPr algn="ctr"/>
            <a:r>
              <a:rPr lang="ru-RU" sz="2400" dirty="0" smtClean="0"/>
              <a:t>По </a:t>
            </a:r>
            <a:r>
              <a:rPr lang="ru-RU" sz="2400" dirty="0" smtClean="0"/>
              <a:t>всем канонам – он для нас святой! </a:t>
            </a:r>
            <a:endParaRPr lang="ru-RU" sz="24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04664"/>
            <a:ext cx="6264696" cy="139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753839"/>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ГЕРОЙ СОВЕТСКОГО СОЮЗА</a:t>
            </a:r>
          </a:p>
        </p:txBody>
      </p:sp>
      <p:sp>
        <p:nvSpPr>
          <p:cNvPr id="3" name="Прямоугольник 2"/>
          <p:cNvSpPr/>
          <p:nvPr/>
        </p:nvSpPr>
        <p:spPr>
          <a:xfrm>
            <a:off x="4860032" y="1556792"/>
            <a:ext cx="3960440" cy="5016758"/>
          </a:xfrm>
          <a:prstGeom prst="rect">
            <a:avLst/>
          </a:prstGeom>
        </p:spPr>
        <p:txBody>
          <a:bodyPr wrap="square">
            <a:spAutoFit/>
          </a:bodyPr>
          <a:lstStyle/>
          <a:p>
            <a:r>
              <a:rPr lang="ru-RU" sz="2000" dirty="0" smtClean="0"/>
              <a:t>Звание Героя Советского Союза было учреждено Постановлением ЦИК СССР в апреле 1934 года. Первыми Героями 20 апреля 1934 были семь летчиков, спасших со льдины в Чукотском море экипаж ледокола "Челюскин". Последним советским Героем стал военный акванавт капитан 3-го ранга Анатолий </a:t>
            </a:r>
            <a:r>
              <a:rPr lang="ru-RU" sz="2000" dirty="0" err="1" smtClean="0"/>
              <a:t>Солодков</a:t>
            </a:r>
            <a:r>
              <a:rPr lang="ru-RU" sz="2000" dirty="0" smtClean="0"/>
              <a:t>, совершивший в 1991 году рекордное погружение на глубину 120 метров. Всего этого высокого звания удостоены свыше 13 тыс. человек. </a:t>
            </a:r>
            <a:endParaRPr lang="ru-RU"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32856"/>
            <a:ext cx="396044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931255"/>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51920" y="404664"/>
            <a:ext cx="4993434" cy="4801314"/>
          </a:xfrm>
          <a:prstGeom prst="rect">
            <a:avLst/>
          </a:prstGeom>
        </p:spPr>
        <p:txBody>
          <a:bodyPr wrap="square">
            <a:spAutoFit/>
          </a:bodyPr>
          <a:lstStyle/>
          <a:p>
            <a:pPr algn="ctr"/>
            <a:r>
              <a:rPr lang="ru-RU" b="1" dirty="0" smtClean="0"/>
              <a:t>Жу́ков </a:t>
            </a:r>
            <a:r>
              <a:rPr lang="vi-VN" b="1" dirty="0" smtClean="0"/>
              <a:t>Гео́ргий Константи́нович </a:t>
            </a:r>
            <a:endParaRPr lang="ru-RU" b="1" dirty="0" smtClean="0"/>
          </a:p>
          <a:p>
            <a:pPr algn="ctr"/>
            <a:endParaRPr lang="ru-RU" b="1" dirty="0" smtClean="0"/>
          </a:p>
          <a:p>
            <a:r>
              <a:rPr lang="ru-RU" dirty="0" smtClean="0"/>
              <a:t>(19 ноября (1 декабря) 1896; </a:t>
            </a:r>
            <a:r>
              <a:rPr lang="ru-RU" dirty="0" err="1" smtClean="0"/>
              <a:t>Стрелковка</a:t>
            </a:r>
            <a:r>
              <a:rPr lang="ru-RU" dirty="0" smtClean="0"/>
              <a:t>, </a:t>
            </a:r>
            <a:r>
              <a:rPr lang="ru-RU" dirty="0" err="1" smtClean="0"/>
              <a:t>Малоярославецкий</a:t>
            </a:r>
            <a:r>
              <a:rPr lang="ru-RU" dirty="0" smtClean="0"/>
              <a:t> уезд, Калужская губерния, Российская империя — 18 июня 1974, Москва, РСФСР, СССР) — советский полководец. Маршал Советского Союза (1943), четырежды Герой Советского Союза (1939, 1944, 1945, 1956), кавалер двух орденов «Победа» (1944, 1945), множества других советских и иностранных орденов и медалей.</a:t>
            </a:r>
          </a:p>
          <a:p>
            <a:endParaRPr lang="ru-RU" dirty="0" smtClean="0"/>
          </a:p>
          <a:p>
            <a:r>
              <a:rPr lang="ru-RU" dirty="0" smtClean="0"/>
              <a:t>В послевоенные годы получил народное прозвище «Маршал Победы». Министр обороны СССР (1955—1957). Член Президиума ЦК КПСС (29 июня—29 октября 1957) </a:t>
            </a:r>
            <a:endParaRPr lang="ru-RU"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540" y="836712"/>
            <a:ext cx="333637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920637"/>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44304"/>
            <a:ext cx="2962105"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636336" y="1700808"/>
            <a:ext cx="5291199" cy="2862322"/>
          </a:xfrm>
          <a:prstGeom prst="rect">
            <a:avLst/>
          </a:prstGeom>
        </p:spPr>
        <p:txBody>
          <a:bodyPr wrap="square">
            <a:spAutoFit/>
          </a:bodyPr>
          <a:lstStyle/>
          <a:p>
            <a:pPr algn="ctr"/>
            <a:r>
              <a:rPr lang="ru-RU" dirty="0" smtClean="0"/>
              <a:t>(21 декабря 1896 г.-3 августа 1968 г.)</a:t>
            </a:r>
          </a:p>
          <a:p>
            <a:endParaRPr lang="ru-RU" dirty="0"/>
          </a:p>
          <a:p>
            <a:r>
              <a:rPr lang="ru-RU" dirty="0" smtClean="0"/>
              <a:t>Советский и польский военачальник, дважды Герой Советского Союза. Единственный в истории СССР маршал двух стран: Маршал Советского Союза и маршал Польши. Командовал Парадом Победы 24 июня 1945 года на Красной площади в Москве. Один из крупнейших полководцев Второй мировой войны. </a:t>
            </a:r>
            <a:endParaRPr lang="ru-RU" dirty="0"/>
          </a:p>
        </p:txBody>
      </p:sp>
      <p:sp>
        <p:nvSpPr>
          <p:cNvPr id="3" name="Прямоугольник 2"/>
          <p:cNvSpPr/>
          <p:nvPr/>
        </p:nvSpPr>
        <p:spPr>
          <a:xfrm>
            <a:off x="3995936" y="513765"/>
            <a:ext cx="4572000" cy="707886"/>
          </a:xfrm>
          <a:prstGeom prst="rect">
            <a:avLst/>
          </a:prstGeom>
        </p:spPr>
        <p:txBody>
          <a:bodyPr>
            <a:spAutoFit/>
          </a:bodyPr>
          <a:lstStyle/>
          <a:p>
            <a:pPr algn="ctr"/>
            <a:r>
              <a:rPr lang="ru-RU" sz="2000" dirty="0" smtClean="0"/>
              <a:t>Рокоссовский Константин Константинович</a:t>
            </a:r>
            <a:endParaRPr lang="ru-RU" sz="2000" dirty="0"/>
          </a:p>
        </p:txBody>
      </p:sp>
    </p:spTree>
    <p:extLst>
      <p:ext uri="{BB962C8B-B14F-4D97-AF65-F5344CB8AC3E}">
        <p14:creationId xmlns:p14="http://schemas.microsoft.com/office/powerpoint/2010/main" val="2931500889"/>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282492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779912" y="469099"/>
            <a:ext cx="4968972" cy="4801314"/>
          </a:xfrm>
          <a:prstGeom prst="rect">
            <a:avLst/>
          </a:prstGeom>
        </p:spPr>
        <p:txBody>
          <a:bodyPr wrap="square">
            <a:spAutoFit/>
          </a:bodyPr>
          <a:lstStyle/>
          <a:p>
            <a:pPr algn="ctr"/>
            <a:r>
              <a:rPr lang="ru-RU" dirty="0" err="1" smtClean="0"/>
              <a:t>Василе́вский</a:t>
            </a:r>
            <a:r>
              <a:rPr lang="ru-RU" dirty="0" smtClean="0"/>
              <a:t> </a:t>
            </a:r>
            <a:r>
              <a:rPr lang="vi-VN" dirty="0" smtClean="0"/>
              <a:t>Алекса́ндр Миха́йлович </a:t>
            </a:r>
            <a:endParaRPr lang="ru-RU" dirty="0" smtClean="0"/>
          </a:p>
          <a:p>
            <a:r>
              <a:rPr lang="ru-RU" dirty="0" smtClean="0"/>
              <a:t> (18 (30) сентября 1895 — 5 декабря 1977) — советский военачальник, Маршал Советского Союза (1943), начальник Генерального штаба, член Ставки Верховного Главнокомандования, Главнокомандующий Главным командованием советских войск на Дальнем Востоке, Министр Вооружённых Сил СССР и Военный министр СССР. Член ЦК КПСС (1952—1961).</a:t>
            </a:r>
          </a:p>
          <a:p>
            <a:endParaRPr lang="ru-RU" dirty="0" smtClean="0"/>
          </a:p>
          <a:p>
            <a:r>
              <a:rPr lang="ru-RU" dirty="0" smtClean="0"/>
              <a:t>В годы Великой Отечественной войны в должности начальника Генерального штаба (1942—1945) принимал деятельное участие в разработке и осуществлении практически всех крупных операций на советско-германском фронте. </a:t>
            </a:r>
            <a:endParaRPr lang="ru-RU" dirty="0"/>
          </a:p>
        </p:txBody>
      </p:sp>
    </p:spTree>
    <p:extLst>
      <p:ext uri="{BB962C8B-B14F-4D97-AF65-F5344CB8AC3E}">
        <p14:creationId xmlns:p14="http://schemas.microsoft.com/office/powerpoint/2010/main" val="595410736"/>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ГЕРОЙ РОССИЙСКОЙ ФЕДЕРАЦИИ</a:t>
            </a:r>
          </a:p>
        </p:txBody>
      </p:sp>
      <p:sp>
        <p:nvSpPr>
          <p:cNvPr id="3" name="Прямоугольник 2"/>
          <p:cNvSpPr/>
          <p:nvPr/>
        </p:nvSpPr>
        <p:spPr>
          <a:xfrm>
            <a:off x="4463817" y="1884893"/>
            <a:ext cx="4148661" cy="3477875"/>
          </a:xfrm>
          <a:prstGeom prst="rect">
            <a:avLst/>
          </a:prstGeom>
        </p:spPr>
        <p:txBody>
          <a:bodyPr wrap="square">
            <a:spAutoFit/>
          </a:bodyPr>
          <a:lstStyle/>
          <a:p>
            <a:pPr algn="just"/>
            <a:r>
              <a:rPr lang="ru-RU" sz="2000" dirty="0" err="1" smtClean="0"/>
              <a:t>Геро́й</a:t>
            </a:r>
            <a:r>
              <a:rPr lang="ru-RU" sz="2000" dirty="0" smtClean="0"/>
              <a:t> </a:t>
            </a:r>
            <a:r>
              <a:rPr lang="ru-RU" sz="2000" dirty="0" err="1" smtClean="0"/>
              <a:t>Росси́йской</a:t>
            </a:r>
            <a:r>
              <a:rPr lang="ru-RU" sz="2000" dirty="0" smtClean="0"/>
              <a:t> </a:t>
            </a:r>
            <a:r>
              <a:rPr lang="ru-RU" sz="2000" dirty="0" err="1" smtClean="0"/>
              <a:t>Федера́ции</a:t>
            </a:r>
            <a:r>
              <a:rPr lang="ru-RU" sz="2000" dirty="0" smtClean="0"/>
              <a:t>— государственная награда Российской Федерации — высшее звание, присваиваемое за заслуги перед государством и народом, связанные с совершением геройского подвига.</a:t>
            </a:r>
          </a:p>
          <a:p>
            <a:pPr algn="just"/>
            <a:endParaRPr lang="ru-RU" sz="2000" dirty="0" smtClean="0"/>
          </a:p>
          <a:p>
            <a:pPr algn="just"/>
            <a:r>
              <a:rPr lang="ru-RU" sz="2000" dirty="0" smtClean="0"/>
              <a:t>Герою Российской Федерации вручается знак особого отличия — медаль «Золотая Звезда». </a:t>
            </a:r>
            <a:endParaRPr lang="ru-RU"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79" y="2132856"/>
            <a:ext cx="3564336" cy="298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496366"/>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262" y="3429000"/>
            <a:ext cx="7795684" cy="306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0338"/>
            <a:ext cx="6012160"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02520"/>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64703"/>
            <a:ext cx="3414864" cy="4824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39952" y="620688"/>
            <a:ext cx="4536504" cy="4708981"/>
          </a:xfrm>
          <a:prstGeom prst="rect">
            <a:avLst/>
          </a:prstGeom>
        </p:spPr>
        <p:txBody>
          <a:bodyPr wrap="square">
            <a:spAutoFit/>
          </a:bodyPr>
          <a:lstStyle/>
          <a:p>
            <a:pPr algn="ctr"/>
            <a:r>
              <a:rPr lang="ru-RU" sz="2000" b="1" dirty="0" smtClean="0"/>
              <a:t>Серге́й Константи́нович Крикалёв </a:t>
            </a:r>
          </a:p>
          <a:p>
            <a:pPr algn="ctr"/>
            <a:endParaRPr lang="ru-RU" sz="2000" b="1" dirty="0" smtClean="0"/>
          </a:p>
          <a:p>
            <a:pPr algn="just"/>
            <a:r>
              <a:rPr lang="ru-RU" sz="2000" dirty="0" smtClean="0"/>
              <a:t>(род. 27 августа 1958 года, Ленинград, СССР) — </a:t>
            </a:r>
            <a:r>
              <a:rPr lang="ru-RU" sz="2000" dirty="0" smtClean="0"/>
              <a:t>советский </a:t>
            </a:r>
            <a:r>
              <a:rPr lang="ru-RU" sz="2000" dirty="0" smtClean="0"/>
              <a:t>и российский авиационный спортсмен и космонавт, с октября 2005 до июня 2015 года — рекордсмен Земли по суммарному времени пребывания в космосе (803 дня за шесть стартов (новый рекорд принадлежит Геннадию Падалке). Герой Советского Союза и Герой Российской Федерации (один из четырёх людей, удостоенных обоих званий). </a:t>
            </a:r>
            <a:endParaRPr lang="ru-RU" sz="2000" dirty="0"/>
          </a:p>
        </p:txBody>
      </p:sp>
    </p:spTree>
    <p:extLst>
      <p:ext uri="{BB962C8B-B14F-4D97-AF65-F5344CB8AC3E}">
        <p14:creationId xmlns:p14="http://schemas.microsoft.com/office/powerpoint/2010/main" val="3455361126"/>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351" y="642817"/>
            <a:ext cx="3176156" cy="4752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211960" y="476672"/>
            <a:ext cx="4216665" cy="5078313"/>
          </a:xfrm>
          <a:prstGeom prst="rect">
            <a:avLst/>
          </a:prstGeom>
        </p:spPr>
        <p:txBody>
          <a:bodyPr wrap="square">
            <a:spAutoFit/>
          </a:bodyPr>
          <a:lstStyle/>
          <a:p>
            <a:pPr algn="just"/>
            <a:r>
              <a:rPr lang="ru-RU" b="1" dirty="0" smtClean="0"/>
              <a:t>Михаи́л Тимофе́евич Кала́шников </a:t>
            </a:r>
          </a:p>
          <a:p>
            <a:pPr algn="just"/>
            <a:r>
              <a:rPr lang="ru-RU" dirty="0" smtClean="0"/>
              <a:t>(10 ноября 1919, с. Курья, Алтайская губерния — 23 декабря 2013, Ижевск, Россия)— советский и российский конструктор стрелкового оружия, доктор технических наук (1971), генерал-лейтенант (1999), изобрёл всемирно известный автомат Калашникова (АК).</a:t>
            </a:r>
          </a:p>
          <a:p>
            <a:pPr algn="just"/>
            <a:endParaRPr lang="ru-RU" dirty="0" smtClean="0"/>
          </a:p>
          <a:p>
            <a:pPr algn="just"/>
            <a:r>
              <a:rPr lang="ru-RU" dirty="0" smtClean="0"/>
              <a:t>Герой Российской Федерации (2009). Дважды Герой Социалистического Труда (1958, 1976). Лауреат Ленинской премии (1964) и Сталинской премии первой степени (1949). Кавалер ордена Святого апостола Андрея Первозванного (1998) </a:t>
            </a:r>
            <a:endParaRPr lang="ru-RU" dirty="0"/>
          </a:p>
        </p:txBody>
      </p:sp>
    </p:spTree>
    <p:extLst>
      <p:ext uri="{BB962C8B-B14F-4D97-AF65-F5344CB8AC3E}">
        <p14:creationId xmlns:p14="http://schemas.microsoft.com/office/powerpoint/2010/main" val="2774171806"/>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230" y="908720"/>
            <a:ext cx="323844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211961" y="620688"/>
            <a:ext cx="4320480" cy="4524315"/>
          </a:xfrm>
          <a:prstGeom prst="rect">
            <a:avLst/>
          </a:prstGeom>
        </p:spPr>
        <p:txBody>
          <a:bodyPr wrap="square">
            <a:spAutoFit/>
          </a:bodyPr>
          <a:lstStyle/>
          <a:p>
            <a:pPr algn="ctr"/>
            <a:r>
              <a:rPr lang="ru-RU" b="1" dirty="0" smtClean="0"/>
              <a:t>Макси́м Ви́кторович Сура́ев </a:t>
            </a:r>
          </a:p>
          <a:p>
            <a:pPr algn="just"/>
            <a:endParaRPr lang="ru-RU" b="1" dirty="0" smtClean="0"/>
          </a:p>
          <a:p>
            <a:pPr algn="just"/>
            <a:r>
              <a:rPr lang="ru-RU" dirty="0" smtClean="0"/>
              <a:t>(род. 24 мая 1972, Челябинск) — депутат Государственной Думы Федерального собрания Российской Федерации VII созыва, лётчик-космонавт Российской Федерации, член Генерального совета Всероссийской политической партии «Единая Россия», член Президиума Регионального политического совета Московского областного регионального отделения Всероссийской политической партии «Единая Россия». Герой Российской Федерации (2010). Полковник ВВС. </a:t>
            </a:r>
            <a:endParaRPr lang="ru-RU" dirty="0"/>
          </a:p>
        </p:txBody>
      </p:sp>
    </p:spTree>
    <p:extLst>
      <p:ext uri="{BB962C8B-B14F-4D97-AF65-F5344CB8AC3E}">
        <p14:creationId xmlns:p14="http://schemas.microsoft.com/office/powerpoint/2010/main" val="211449274"/>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99" y="116632"/>
            <a:ext cx="8822559" cy="6624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96743"/>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359798" y="1196752"/>
            <a:ext cx="8147248" cy="1045878"/>
          </a:xfrm>
          <a:prstGeom prst="rect">
            <a:avLst/>
          </a:prstGeom>
        </p:spPr>
        <p:txBody>
          <a:bodyPr>
            <a:noAutofit/>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endParaRPr lang="ru-RU" sz="6000" dirty="0"/>
          </a:p>
        </p:txBody>
      </p:sp>
      <p:sp>
        <p:nvSpPr>
          <p:cNvPr id="9" name="Заголовок 1"/>
          <p:cNvSpPr txBox="1">
            <a:spLocks/>
          </p:cNvSpPr>
          <p:nvPr/>
        </p:nvSpPr>
        <p:spPr>
          <a:xfrm>
            <a:off x="755576" y="720766"/>
            <a:ext cx="8147248" cy="1045878"/>
          </a:xfrm>
          <a:prstGeom prst="rect">
            <a:avLst/>
          </a:prstGeom>
        </p:spPr>
        <p:txBody>
          <a:bodyPr>
            <a:noAutofit/>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ru-RU" sz="2400" dirty="0" smtClean="0"/>
              <a:t>Россия –страна с многовековой историей.  В каждую историческую эпоху  находились  люди, встававшие на защиту  Родины, самоотверженно сражавшиеся на благо своего народа.  В России героев  не счесть. Россия страна героев.</a:t>
            </a:r>
          </a:p>
          <a:p>
            <a:pPr algn="ctr"/>
            <a:endParaRPr lang="ru-RU" sz="2400" dirty="0" smtClean="0"/>
          </a:p>
          <a:p>
            <a:pPr algn="ctr"/>
            <a:r>
              <a:rPr lang="ru-RU" sz="2400" dirty="0" smtClean="0"/>
              <a:t>Невозможно всех их перечислить, но можно помнить об этих людях и о совершённых ими подвигах.  </a:t>
            </a:r>
          </a:p>
          <a:p>
            <a:pPr algn="ctr"/>
            <a:endParaRPr lang="ru-RU" sz="2400" dirty="0"/>
          </a:p>
          <a:p>
            <a:pPr algn="ctr"/>
            <a:r>
              <a:rPr lang="ru-RU" sz="2400" dirty="0" smtClean="0"/>
              <a:t>Предлагаем вашему вниманию книги , посвящённые героям Отечества.</a:t>
            </a:r>
          </a:p>
          <a:p>
            <a:pPr algn="ctr"/>
            <a:endParaRPr lang="ru-RU" sz="2400" dirty="0"/>
          </a:p>
          <a:p>
            <a:pPr algn="ctr"/>
            <a:endParaRPr lang="ru-RU" sz="2400" dirty="0"/>
          </a:p>
        </p:txBody>
      </p:sp>
    </p:spTree>
    <p:extLst>
      <p:ext uri="{BB962C8B-B14F-4D97-AF65-F5344CB8AC3E}">
        <p14:creationId xmlns:p14="http://schemas.microsoft.com/office/powerpoint/2010/main" val="3740378688"/>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92253" y="804482"/>
            <a:ext cx="3202672" cy="523220"/>
          </a:xfrm>
          <a:prstGeom prst="rect">
            <a:avLst/>
          </a:prstGeom>
        </p:spPr>
        <p:txBody>
          <a:bodyPr wrap="none">
            <a:spAutoFit/>
          </a:bodyPr>
          <a:lstStyle/>
          <a:p>
            <a:pPr algn="ctr"/>
            <a:r>
              <a:rPr lang="ru-RU" sz="2800" dirty="0"/>
              <a:t>Русские богатыри </a:t>
            </a:r>
          </a:p>
        </p:txBody>
      </p:sp>
      <p:sp>
        <p:nvSpPr>
          <p:cNvPr id="3" name="Прямоугольник 2"/>
          <p:cNvSpPr/>
          <p:nvPr/>
        </p:nvSpPr>
        <p:spPr>
          <a:xfrm>
            <a:off x="4283968" y="364014"/>
            <a:ext cx="4536504" cy="369332"/>
          </a:xfrm>
          <a:prstGeom prst="rect">
            <a:avLst/>
          </a:prstGeom>
        </p:spPr>
        <p:txBody>
          <a:bodyPr wrap="square">
            <a:spAutoFit/>
          </a:bodyPr>
          <a:lstStyle/>
          <a:p>
            <a:pPr algn="ctr"/>
            <a:r>
              <a:rPr lang="ru-RU" dirty="0"/>
              <a:t>Н</a:t>
            </a:r>
            <a:r>
              <a:rPr lang="ru-RU" dirty="0" smtClean="0"/>
              <a:t>. Минаева</a:t>
            </a:r>
            <a:r>
              <a:rPr lang="ru-RU" dirty="0"/>
              <a:t>, А</a:t>
            </a:r>
            <a:r>
              <a:rPr lang="ru-RU" dirty="0" smtClean="0"/>
              <a:t>. Ковалев</a:t>
            </a:r>
            <a:r>
              <a:rPr lang="ru-RU" dirty="0"/>
              <a:t>, </a:t>
            </a:r>
            <a:r>
              <a:rPr lang="ru-RU" dirty="0" smtClean="0"/>
              <a:t>И. Калинин</a:t>
            </a:r>
            <a:endParaRPr lang="ru-RU" dirty="0"/>
          </a:p>
        </p:txBody>
      </p:sp>
      <p:sp>
        <p:nvSpPr>
          <p:cNvPr id="4" name="Прямоугольник 3"/>
          <p:cNvSpPr/>
          <p:nvPr/>
        </p:nvSpPr>
        <p:spPr>
          <a:xfrm>
            <a:off x="4259980" y="1484784"/>
            <a:ext cx="4427984" cy="5078313"/>
          </a:xfrm>
          <a:prstGeom prst="rect">
            <a:avLst/>
          </a:prstGeom>
        </p:spPr>
        <p:txBody>
          <a:bodyPr wrap="square">
            <a:spAutoFit/>
          </a:bodyPr>
          <a:lstStyle/>
          <a:p>
            <a:pPr algn="just"/>
            <a:r>
              <a:rPr lang="ru-RU" dirty="0"/>
              <a:t>Богатырями в народе с незапамятных времён называли </a:t>
            </a:r>
            <a:r>
              <a:rPr lang="ru-RU" dirty="0" smtClean="0"/>
              <a:t>героев, защитников </a:t>
            </a:r>
            <a:r>
              <a:rPr lang="ru-RU" dirty="0"/>
              <a:t>родной земли. Об их подвигах слагали былины — удивительные песни-сказания, которые передавались из уст в уста, от поколения к поколению. Святогор-богатырь, Микула </a:t>
            </a:r>
            <a:r>
              <a:rPr lang="ru-RU" dirty="0" err="1"/>
              <a:t>Селянинович</a:t>
            </a:r>
            <a:r>
              <a:rPr lang="ru-RU" dirty="0"/>
              <a:t>, Илья Муромец, Добрыня Никитич, Алёша Попович — любимые народные герои. Но народ славил их не только за то, что они честно правили воинскую службу, оберегая русскую землю от врагов и нечистой силы, но и потому, что они горой стояли за справедливость</a:t>
            </a:r>
            <a:r>
              <a:rPr lang="ru-RU" dirty="0" smtClean="0"/>
              <a:t>.</a:t>
            </a:r>
          </a:p>
          <a:p>
            <a:pPr algn="just"/>
            <a:endParaRPr lang="ru-RU" dirty="0"/>
          </a:p>
          <a:p>
            <a:r>
              <a:rPr lang="ru-RU" dirty="0" smtClean="0"/>
              <a:t>Книга представлена в электронном  виде</a:t>
            </a:r>
            <a:endParaRPr lang="ru-RU" dirty="0"/>
          </a:p>
        </p:txBody>
      </p:sp>
      <p:pic>
        <p:nvPicPr>
          <p:cNvPr id="2050" name="Picture 2" descr="C:\Users\zavabon\Desktop\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3016701"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27584" y="6021288"/>
            <a:ext cx="2664296" cy="400110"/>
          </a:xfrm>
          <a:prstGeom prst="rect">
            <a:avLst/>
          </a:prstGeom>
        </p:spPr>
        <p:txBody>
          <a:bodyPr wrap="square">
            <a:spAutoFit/>
          </a:bodyPr>
          <a:lstStyle/>
          <a:p>
            <a:pPr algn="ctr"/>
            <a:r>
              <a:rPr lang="ru-RU" sz="2000" dirty="0" smtClean="0">
                <a:hlinkClick r:id="rId3"/>
              </a:rPr>
              <a:t>Скачать книгу</a:t>
            </a:r>
            <a:endParaRPr lang="ru-RU" sz="2000" dirty="0"/>
          </a:p>
        </p:txBody>
      </p:sp>
    </p:spTree>
    <p:extLst>
      <p:ext uri="{BB962C8B-B14F-4D97-AF65-F5344CB8AC3E}">
        <p14:creationId xmlns:p14="http://schemas.microsoft.com/office/powerpoint/2010/main" val="993807700"/>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13587" y="399946"/>
            <a:ext cx="1620748" cy="369332"/>
          </a:xfrm>
          <a:prstGeom prst="rect">
            <a:avLst/>
          </a:prstGeom>
        </p:spPr>
        <p:txBody>
          <a:bodyPr wrap="square">
            <a:spAutoFit/>
          </a:bodyPr>
          <a:lstStyle/>
          <a:p>
            <a:r>
              <a:rPr lang="ru-RU" dirty="0" smtClean="0"/>
              <a:t>М. Брагин</a:t>
            </a:r>
            <a:endParaRPr lang="ru-RU" dirty="0"/>
          </a:p>
        </p:txBody>
      </p:sp>
      <p:sp>
        <p:nvSpPr>
          <p:cNvPr id="3" name="Прямоугольник 2"/>
          <p:cNvSpPr/>
          <p:nvPr/>
        </p:nvSpPr>
        <p:spPr>
          <a:xfrm>
            <a:off x="5743939" y="836712"/>
            <a:ext cx="1508042" cy="523220"/>
          </a:xfrm>
          <a:prstGeom prst="rect">
            <a:avLst/>
          </a:prstGeom>
        </p:spPr>
        <p:txBody>
          <a:bodyPr wrap="none">
            <a:spAutoFit/>
          </a:bodyPr>
          <a:lstStyle/>
          <a:p>
            <a:r>
              <a:rPr lang="ru-RU" sz="2800" dirty="0"/>
              <a:t>Кутузов</a:t>
            </a:r>
          </a:p>
        </p:txBody>
      </p:sp>
      <p:sp>
        <p:nvSpPr>
          <p:cNvPr id="4" name="Прямоугольник 3"/>
          <p:cNvSpPr/>
          <p:nvPr/>
        </p:nvSpPr>
        <p:spPr>
          <a:xfrm>
            <a:off x="3995936" y="1556792"/>
            <a:ext cx="4788024" cy="4524315"/>
          </a:xfrm>
          <a:prstGeom prst="rect">
            <a:avLst/>
          </a:prstGeom>
        </p:spPr>
        <p:txBody>
          <a:bodyPr wrap="square">
            <a:spAutoFit/>
          </a:bodyPr>
          <a:lstStyle/>
          <a:p>
            <a:r>
              <a:rPr lang="ru-RU" dirty="0"/>
              <a:t>Долгое время историки и писатели изучали и описывали, как русский народ, русская армия разгромили непобедимую армию Наполеона. Все эти годы поколения людей всматривались в образ замечательного русского полководца </a:t>
            </a:r>
            <a:r>
              <a:rPr lang="ru-RU" dirty="0" err="1"/>
              <a:t>М.И.Кутузова</a:t>
            </a:r>
            <a:r>
              <a:rPr lang="ru-RU" dirty="0"/>
              <a:t>, который в грозный для родины год повел русские войска в тяжкие сражения, к великим победам. Книга </a:t>
            </a:r>
            <a:r>
              <a:rPr lang="ru-RU" dirty="0" err="1"/>
              <a:t>М.Брагина</a:t>
            </a:r>
            <a:r>
              <a:rPr lang="ru-RU" dirty="0"/>
              <a:t> – биография </a:t>
            </a:r>
            <a:r>
              <a:rPr lang="ru-RU" dirty="0" err="1"/>
              <a:t>М.И.Кутузова</a:t>
            </a:r>
            <a:r>
              <a:rPr lang="ru-RU" dirty="0"/>
              <a:t>. В ней показан полувековой путь великого фельдмаршала, раскрыт его образ, образ той эпохи. Автор – военный историк и писатель. В своей книге научное описание исторических событий он сочетает с художественным их изображением.</a:t>
            </a:r>
          </a:p>
        </p:txBody>
      </p:sp>
      <p:pic>
        <p:nvPicPr>
          <p:cNvPr id="3074" name="Picture 2" descr="C:\Users\zavabon\Desktop\89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2802824" cy="4379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259632" y="5896441"/>
            <a:ext cx="1944216" cy="369332"/>
          </a:xfrm>
          <a:prstGeom prst="rect">
            <a:avLst/>
          </a:prstGeom>
        </p:spPr>
        <p:txBody>
          <a:bodyPr wrap="square">
            <a:spAutoFit/>
          </a:bodyPr>
          <a:lstStyle/>
          <a:p>
            <a:r>
              <a:rPr lang="ru-RU" dirty="0" smtClean="0">
                <a:hlinkClick r:id="rId3"/>
              </a:rPr>
              <a:t>Скачать книгу</a:t>
            </a:r>
            <a:endParaRPr lang="ru-RU" dirty="0"/>
          </a:p>
        </p:txBody>
      </p:sp>
      <p:sp>
        <p:nvSpPr>
          <p:cNvPr id="6" name="Прямоугольник 5"/>
          <p:cNvSpPr/>
          <p:nvPr/>
        </p:nvSpPr>
        <p:spPr>
          <a:xfrm>
            <a:off x="4123013" y="6081107"/>
            <a:ext cx="4533870" cy="369332"/>
          </a:xfrm>
          <a:prstGeom prst="rect">
            <a:avLst/>
          </a:prstGeom>
        </p:spPr>
        <p:txBody>
          <a:bodyPr wrap="none">
            <a:spAutoFit/>
          </a:bodyPr>
          <a:lstStyle/>
          <a:p>
            <a:r>
              <a:rPr lang="ru-RU" dirty="0"/>
              <a:t>Книга представлена в электронном  виде</a:t>
            </a:r>
          </a:p>
        </p:txBody>
      </p:sp>
    </p:spTree>
    <p:extLst>
      <p:ext uri="{BB962C8B-B14F-4D97-AF65-F5344CB8AC3E}">
        <p14:creationId xmlns:p14="http://schemas.microsoft.com/office/powerpoint/2010/main" val="31979675"/>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24128" y="404664"/>
            <a:ext cx="1958599" cy="369332"/>
          </a:xfrm>
          <a:prstGeom prst="rect">
            <a:avLst/>
          </a:prstGeom>
        </p:spPr>
        <p:txBody>
          <a:bodyPr wrap="square">
            <a:spAutoFit/>
          </a:bodyPr>
          <a:lstStyle/>
          <a:p>
            <a:r>
              <a:rPr lang="ru-RU" dirty="0" smtClean="0"/>
              <a:t>Н. Задонский </a:t>
            </a:r>
            <a:endParaRPr lang="ru-RU" dirty="0"/>
          </a:p>
        </p:txBody>
      </p:sp>
      <p:sp>
        <p:nvSpPr>
          <p:cNvPr id="3" name="Прямоугольник 2"/>
          <p:cNvSpPr/>
          <p:nvPr/>
        </p:nvSpPr>
        <p:spPr>
          <a:xfrm>
            <a:off x="5352736" y="836712"/>
            <a:ext cx="2701381" cy="523220"/>
          </a:xfrm>
          <a:prstGeom prst="rect">
            <a:avLst/>
          </a:prstGeom>
        </p:spPr>
        <p:txBody>
          <a:bodyPr wrap="none">
            <a:spAutoFit/>
          </a:bodyPr>
          <a:lstStyle/>
          <a:p>
            <a:r>
              <a:rPr lang="ru-RU" sz="2800" dirty="0"/>
              <a:t>Денис Давыдов</a:t>
            </a:r>
          </a:p>
        </p:txBody>
      </p:sp>
      <p:sp>
        <p:nvSpPr>
          <p:cNvPr id="4" name="Прямоугольник 3"/>
          <p:cNvSpPr/>
          <p:nvPr/>
        </p:nvSpPr>
        <p:spPr>
          <a:xfrm>
            <a:off x="3851920" y="1700808"/>
            <a:ext cx="4968552" cy="3693319"/>
          </a:xfrm>
          <a:prstGeom prst="rect">
            <a:avLst/>
          </a:prstGeom>
        </p:spPr>
        <p:txBody>
          <a:bodyPr wrap="square">
            <a:spAutoFit/>
          </a:bodyPr>
          <a:lstStyle/>
          <a:p>
            <a:pPr algn="just"/>
            <a:r>
              <a:rPr lang="ru-RU" dirty="0"/>
              <a:t>Старейший советский писатель </a:t>
            </a:r>
            <a:r>
              <a:rPr lang="ru-RU" dirty="0" err="1"/>
              <a:t>Н.А.Задонский</a:t>
            </a:r>
            <a:r>
              <a:rPr lang="ru-RU" dirty="0"/>
              <a:t> известен читателям многими произведениями, посвященными героическому прошлому нашей </a:t>
            </a:r>
            <a:r>
              <a:rPr lang="ru-RU" dirty="0" smtClean="0"/>
              <a:t>страны. </a:t>
            </a:r>
            <a:r>
              <a:rPr lang="ru-RU" dirty="0"/>
              <a:t>Наибольшей популярностью пользуется его историческая хроника «Денис Давыдов», воссоздавшая образ замечательного русского поэта, партизана, героя Отечественной войны 1812 года. Жизнь Дениса Давыдова рисуется в книге на фоне того огромного патриотического подъема, который охватил русский народ в годы борьбы с нашествием полчищ Наполеона. </a:t>
            </a:r>
          </a:p>
        </p:txBody>
      </p:sp>
      <p:pic>
        <p:nvPicPr>
          <p:cNvPr id="4098" name="Picture 2" descr="C:\Users\zavabon\Desktop\c93e8c76_61bc_11e9_ae85_ac1f6b023fd7_c93e8c77_61bc_11e9_ae85_ac1f6b023fd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59" y="566121"/>
            <a:ext cx="2815417" cy="430303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215589" y="5363924"/>
            <a:ext cx="1746450" cy="369332"/>
          </a:xfrm>
          <a:prstGeom prst="rect">
            <a:avLst/>
          </a:prstGeom>
        </p:spPr>
        <p:txBody>
          <a:bodyPr wrap="square">
            <a:spAutoFit/>
          </a:bodyPr>
          <a:lstStyle/>
          <a:p>
            <a:r>
              <a:rPr lang="ru-RU" dirty="0" smtClean="0">
                <a:hlinkClick r:id="rId3"/>
              </a:rPr>
              <a:t>Скачать книгу</a:t>
            </a:r>
            <a:endParaRPr lang="ru-RU" dirty="0"/>
          </a:p>
        </p:txBody>
      </p:sp>
      <p:sp>
        <p:nvSpPr>
          <p:cNvPr id="6" name="Прямоугольник 5"/>
          <p:cNvSpPr/>
          <p:nvPr/>
        </p:nvSpPr>
        <p:spPr>
          <a:xfrm>
            <a:off x="3923928" y="5548590"/>
            <a:ext cx="4533870" cy="369332"/>
          </a:xfrm>
          <a:prstGeom prst="rect">
            <a:avLst/>
          </a:prstGeom>
        </p:spPr>
        <p:txBody>
          <a:bodyPr wrap="none">
            <a:spAutoFit/>
          </a:bodyPr>
          <a:lstStyle/>
          <a:p>
            <a:r>
              <a:rPr lang="ru-RU" dirty="0"/>
              <a:t>Книга представлена в электронном  виде</a:t>
            </a:r>
          </a:p>
        </p:txBody>
      </p:sp>
    </p:spTree>
    <p:extLst>
      <p:ext uri="{BB962C8B-B14F-4D97-AF65-F5344CB8AC3E}">
        <p14:creationId xmlns:p14="http://schemas.microsoft.com/office/powerpoint/2010/main" val="1378983734"/>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zavabon\Desktop\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120" y="908720"/>
            <a:ext cx="3024336" cy="45601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11960" y="2060848"/>
            <a:ext cx="4608512" cy="4524315"/>
          </a:xfrm>
          <a:prstGeom prst="rect">
            <a:avLst/>
          </a:prstGeom>
        </p:spPr>
        <p:txBody>
          <a:bodyPr wrap="square">
            <a:spAutoFit/>
          </a:bodyPr>
          <a:lstStyle/>
          <a:p>
            <a:pPr algn="just"/>
            <a:r>
              <a:rPr lang="ru-RU" dirty="0" smtClean="0"/>
              <a:t>Отечественная война 1812 года относится к числу самых славных войн которые вела Россия в своей многовековой истории. Память о ней священна, ровно как и имена её героев. Это Георгиевские кавалеры полководцы М.И.  Голенищев-Кутузов,  П.И. Багратион, М.Б. Барклай-де-Толи, А.П. Ермолов и Д.С. Дохтуров, казачий атаман  М.И. Платов, генералы М.С. Воронцов, Н.Н. Раевский и М.А. </a:t>
            </a:r>
            <a:r>
              <a:rPr lang="ru-RU" dirty="0" err="1" smtClean="0"/>
              <a:t>Молорадович</a:t>
            </a:r>
            <a:r>
              <a:rPr lang="ru-RU" dirty="0" smtClean="0"/>
              <a:t>, полковой священник В. Васильковский, кавалерист –девица Надежда Дурова,  армейские партизаны Д.В. Давыдов и А.Н. </a:t>
            </a:r>
            <a:r>
              <a:rPr lang="ru-RU" dirty="0" err="1" smtClean="0"/>
              <a:t>Сеславин</a:t>
            </a:r>
            <a:r>
              <a:rPr lang="ru-RU" dirty="0" smtClean="0"/>
              <a:t>, о них  и многих других героях рассказывает эта книга.</a:t>
            </a:r>
            <a:endParaRPr lang="ru-RU" dirty="0"/>
          </a:p>
        </p:txBody>
      </p:sp>
      <p:sp>
        <p:nvSpPr>
          <p:cNvPr id="6" name="Прямоугольник 5"/>
          <p:cNvSpPr/>
          <p:nvPr/>
        </p:nvSpPr>
        <p:spPr>
          <a:xfrm>
            <a:off x="5564257" y="248647"/>
            <a:ext cx="1958599" cy="369332"/>
          </a:xfrm>
          <a:prstGeom prst="rect">
            <a:avLst/>
          </a:prstGeom>
        </p:spPr>
        <p:txBody>
          <a:bodyPr wrap="square">
            <a:spAutoFit/>
          </a:bodyPr>
          <a:lstStyle/>
          <a:p>
            <a:r>
              <a:rPr lang="ru-RU" dirty="0" smtClean="0"/>
              <a:t>А. Шишов</a:t>
            </a:r>
            <a:endParaRPr lang="ru-RU" dirty="0"/>
          </a:p>
        </p:txBody>
      </p:sp>
      <p:sp>
        <p:nvSpPr>
          <p:cNvPr id="7" name="Прямоугольник 6"/>
          <p:cNvSpPr/>
          <p:nvPr/>
        </p:nvSpPr>
        <p:spPr>
          <a:xfrm>
            <a:off x="4788024" y="617979"/>
            <a:ext cx="3262432" cy="1384995"/>
          </a:xfrm>
          <a:prstGeom prst="rect">
            <a:avLst/>
          </a:prstGeom>
        </p:spPr>
        <p:txBody>
          <a:bodyPr wrap="none">
            <a:spAutoFit/>
          </a:bodyPr>
          <a:lstStyle/>
          <a:p>
            <a:pPr algn="ctr"/>
            <a:r>
              <a:rPr lang="ru-RU" sz="2800" dirty="0" smtClean="0"/>
              <a:t>100 </a:t>
            </a:r>
          </a:p>
          <a:p>
            <a:pPr algn="ctr"/>
            <a:r>
              <a:rPr lang="ru-RU" sz="2800" dirty="0" smtClean="0"/>
              <a:t>ВЕЛИКИХ </a:t>
            </a:r>
          </a:p>
          <a:p>
            <a:pPr algn="ctr"/>
            <a:r>
              <a:rPr lang="ru-RU" sz="2800" dirty="0" smtClean="0"/>
              <a:t>ГЕРОЕВ 1812 ГОДА</a:t>
            </a:r>
            <a:endParaRPr lang="ru-RU" sz="2800" dirty="0"/>
          </a:p>
        </p:txBody>
      </p:sp>
      <p:sp>
        <p:nvSpPr>
          <p:cNvPr id="8" name="Прямоугольник 7"/>
          <p:cNvSpPr/>
          <p:nvPr/>
        </p:nvSpPr>
        <p:spPr>
          <a:xfrm>
            <a:off x="251520" y="5733256"/>
            <a:ext cx="3816424" cy="646331"/>
          </a:xfrm>
          <a:prstGeom prst="rect">
            <a:avLst/>
          </a:prstGeom>
        </p:spPr>
        <p:txBody>
          <a:bodyPr wrap="square">
            <a:spAutoFit/>
          </a:bodyPr>
          <a:lstStyle/>
          <a:p>
            <a:pPr algn="ctr"/>
            <a:r>
              <a:rPr lang="ru-RU" dirty="0"/>
              <a:t>Книга представлена в </a:t>
            </a:r>
            <a:r>
              <a:rPr lang="ru-RU" dirty="0" smtClean="0"/>
              <a:t>печатном </a:t>
            </a:r>
            <a:r>
              <a:rPr lang="ru-RU" dirty="0"/>
              <a:t>виде</a:t>
            </a:r>
          </a:p>
        </p:txBody>
      </p:sp>
    </p:spTree>
    <p:extLst>
      <p:ext uri="{BB962C8B-B14F-4D97-AF65-F5344CB8AC3E}">
        <p14:creationId xmlns:p14="http://schemas.microsoft.com/office/powerpoint/2010/main" val="637352556"/>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724128" y="404664"/>
            <a:ext cx="1958599" cy="369332"/>
          </a:xfrm>
          <a:prstGeom prst="rect">
            <a:avLst/>
          </a:prstGeom>
        </p:spPr>
        <p:txBody>
          <a:bodyPr wrap="square">
            <a:spAutoFit/>
          </a:bodyPr>
          <a:lstStyle/>
          <a:p>
            <a:r>
              <a:rPr lang="ru-RU" dirty="0" smtClean="0"/>
              <a:t>В. Бондаренко</a:t>
            </a:r>
            <a:endParaRPr lang="ru-RU" dirty="0"/>
          </a:p>
        </p:txBody>
      </p:sp>
      <p:sp>
        <p:nvSpPr>
          <p:cNvPr id="4" name="Прямоугольник 3"/>
          <p:cNvSpPr/>
          <p:nvPr/>
        </p:nvSpPr>
        <p:spPr>
          <a:xfrm>
            <a:off x="4873509" y="910810"/>
            <a:ext cx="3401380" cy="1384995"/>
          </a:xfrm>
          <a:prstGeom prst="rect">
            <a:avLst/>
          </a:prstGeom>
        </p:spPr>
        <p:txBody>
          <a:bodyPr wrap="none">
            <a:spAutoFit/>
          </a:bodyPr>
          <a:lstStyle/>
          <a:p>
            <a:pPr algn="ctr"/>
            <a:r>
              <a:rPr lang="ru-RU" sz="2800" dirty="0" smtClean="0"/>
              <a:t>100 </a:t>
            </a:r>
          </a:p>
          <a:p>
            <a:pPr algn="ctr"/>
            <a:r>
              <a:rPr lang="ru-RU" sz="2800" dirty="0" smtClean="0"/>
              <a:t>ВЕЛИКИХ </a:t>
            </a:r>
          </a:p>
          <a:p>
            <a:pPr algn="ctr"/>
            <a:r>
              <a:rPr lang="ru-RU" sz="2800" dirty="0" smtClean="0"/>
              <a:t>ПОДВИГОВ РОССИИ</a:t>
            </a:r>
            <a:endParaRPr lang="ru-RU" sz="2800" dirty="0"/>
          </a:p>
        </p:txBody>
      </p:sp>
      <p:sp>
        <p:nvSpPr>
          <p:cNvPr id="5" name="Прямоугольник 4"/>
          <p:cNvSpPr/>
          <p:nvPr/>
        </p:nvSpPr>
        <p:spPr>
          <a:xfrm>
            <a:off x="4211960" y="2420888"/>
            <a:ext cx="4572000" cy="3970318"/>
          </a:xfrm>
          <a:prstGeom prst="rect">
            <a:avLst/>
          </a:prstGeom>
        </p:spPr>
        <p:txBody>
          <a:bodyPr>
            <a:spAutoFit/>
          </a:bodyPr>
          <a:lstStyle/>
          <a:p>
            <a:pPr algn="just"/>
            <a:r>
              <a:rPr lang="ru-RU" dirty="0"/>
              <a:t>Доблестный, героический поступок, важное по своему значению действие, совершенное в трудных условиях, - так гласит словарь о подвиге. В книге рассказывается о 100 великих ратных подвигах, совершенных во славу Родины - России. Генералы и простые солдаты, сестры милосердия и военные священники, летчики, моряки и военные шоферы - все они в разных обстоятельствах, под разными знаменами были готовы умереть за Отечество. Многие доказали это на деле…</a:t>
            </a:r>
            <a:br>
              <a:rPr lang="ru-RU" dirty="0"/>
            </a:br>
            <a:endParaRPr lang="ru-RU" dirty="0"/>
          </a:p>
        </p:txBody>
      </p:sp>
      <p:pic>
        <p:nvPicPr>
          <p:cNvPr id="6146" name="Picture 2" descr="C:\Users\zavabon\Desktop\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3182963" cy="4868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07504" y="5744875"/>
            <a:ext cx="3816424" cy="646331"/>
          </a:xfrm>
          <a:prstGeom prst="rect">
            <a:avLst/>
          </a:prstGeom>
        </p:spPr>
        <p:txBody>
          <a:bodyPr wrap="square">
            <a:spAutoFit/>
          </a:bodyPr>
          <a:lstStyle/>
          <a:p>
            <a:pPr algn="ctr"/>
            <a:r>
              <a:rPr lang="ru-RU" dirty="0"/>
              <a:t>Книга представлена в </a:t>
            </a:r>
            <a:r>
              <a:rPr lang="ru-RU" dirty="0" smtClean="0"/>
              <a:t>печатном </a:t>
            </a:r>
            <a:r>
              <a:rPr lang="ru-RU" dirty="0"/>
              <a:t>виде</a:t>
            </a:r>
          </a:p>
        </p:txBody>
      </p:sp>
    </p:spTree>
    <p:extLst>
      <p:ext uri="{BB962C8B-B14F-4D97-AF65-F5344CB8AC3E}">
        <p14:creationId xmlns:p14="http://schemas.microsoft.com/office/powerpoint/2010/main" val="592105412"/>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0727" y="5785299"/>
            <a:ext cx="1746450" cy="369332"/>
          </a:xfrm>
          <a:prstGeom prst="rect">
            <a:avLst/>
          </a:prstGeom>
        </p:spPr>
        <p:txBody>
          <a:bodyPr wrap="square">
            <a:spAutoFit/>
          </a:bodyPr>
          <a:lstStyle/>
          <a:p>
            <a:r>
              <a:rPr lang="ru-RU" dirty="0" smtClean="0">
                <a:hlinkClick r:id="rId2"/>
              </a:rPr>
              <a:t>Скачать книгу</a:t>
            </a:r>
            <a:endParaRPr lang="ru-RU" dirty="0"/>
          </a:p>
        </p:txBody>
      </p:sp>
      <p:sp>
        <p:nvSpPr>
          <p:cNvPr id="3" name="Прямоугольник 2"/>
          <p:cNvSpPr/>
          <p:nvPr/>
        </p:nvSpPr>
        <p:spPr>
          <a:xfrm>
            <a:off x="6012160" y="333950"/>
            <a:ext cx="1368152" cy="369332"/>
          </a:xfrm>
          <a:prstGeom prst="rect">
            <a:avLst/>
          </a:prstGeom>
        </p:spPr>
        <p:txBody>
          <a:bodyPr wrap="square">
            <a:spAutoFit/>
          </a:bodyPr>
          <a:lstStyle/>
          <a:p>
            <a:r>
              <a:rPr lang="ru-RU" dirty="0" smtClean="0"/>
              <a:t>В. Карпов</a:t>
            </a:r>
            <a:endParaRPr lang="ru-RU" dirty="0"/>
          </a:p>
        </p:txBody>
      </p:sp>
      <p:sp>
        <p:nvSpPr>
          <p:cNvPr id="4" name="Прямоугольник 3"/>
          <p:cNvSpPr/>
          <p:nvPr/>
        </p:nvSpPr>
        <p:spPr>
          <a:xfrm>
            <a:off x="5148064" y="848671"/>
            <a:ext cx="3262047" cy="954107"/>
          </a:xfrm>
          <a:prstGeom prst="rect">
            <a:avLst/>
          </a:prstGeom>
        </p:spPr>
        <p:txBody>
          <a:bodyPr wrap="none">
            <a:spAutoFit/>
          </a:bodyPr>
          <a:lstStyle/>
          <a:p>
            <a:pPr algn="ctr"/>
            <a:r>
              <a:rPr lang="ru-RU" sz="2800" dirty="0"/>
              <a:t>Жуков на фронтах </a:t>
            </a:r>
            <a:endParaRPr lang="ru-RU" sz="2800" dirty="0" smtClean="0"/>
          </a:p>
          <a:p>
            <a:pPr algn="ctr"/>
            <a:r>
              <a:rPr lang="ru-RU" sz="2800" dirty="0" smtClean="0"/>
              <a:t>Великой </a:t>
            </a:r>
            <a:r>
              <a:rPr lang="ru-RU" sz="2800" dirty="0"/>
              <a:t>войны</a:t>
            </a:r>
          </a:p>
        </p:txBody>
      </p:sp>
      <p:sp>
        <p:nvSpPr>
          <p:cNvPr id="5" name="Прямоугольник 4"/>
          <p:cNvSpPr/>
          <p:nvPr/>
        </p:nvSpPr>
        <p:spPr>
          <a:xfrm>
            <a:off x="4503757" y="1919406"/>
            <a:ext cx="4096926" cy="4247317"/>
          </a:xfrm>
          <a:prstGeom prst="rect">
            <a:avLst/>
          </a:prstGeom>
        </p:spPr>
        <p:txBody>
          <a:bodyPr wrap="square">
            <a:spAutoFit/>
          </a:bodyPr>
          <a:lstStyle/>
          <a:p>
            <a:pPr algn="just"/>
            <a:r>
              <a:rPr lang="ru-RU" dirty="0"/>
              <a:t>Книга знаменитого литератора Владимира Карпова, долгие годы занимавшегося сбором и анализом документов и материалов о Маршале Великой Победы Георгии Константиновиче Жукове, является составляющей частью трилогии о великом полководце, в которую входят также книги: «Маршал Жуков: его соратники и противники в дни войны и мира» и «Маршал Жуков. Опала». Книга, приуроченная к 100-летию со дня рождения полководца, рассказывает о его подвигах на фронтах Великой войны.</a:t>
            </a:r>
          </a:p>
        </p:txBody>
      </p:sp>
      <p:pic>
        <p:nvPicPr>
          <p:cNvPr id="7170" name="Picture 2" descr="C:\Users\zavabon\Desktop\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75370"/>
            <a:ext cx="3236893" cy="46885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95936" y="6166723"/>
            <a:ext cx="4533870" cy="369332"/>
          </a:xfrm>
          <a:prstGeom prst="rect">
            <a:avLst/>
          </a:prstGeom>
        </p:spPr>
        <p:txBody>
          <a:bodyPr wrap="none">
            <a:spAutoFit/>
          </a:bodyPr>
          <a:lstStyle/>
          <a:p>
            <a:r>
              <a:rPr lang="ru-RU" dirty="0"/>
              <a:t>Книга представлена в электронном  виде</a:t>
            </a:r>
          </a:p>
        </p:txBody>
      </p:sp>
    </p:spTree>
    <p:extLst>
      <p:ext uri="{BB962C8B-B14F-4D97-AF65-F5344CB8AC3E}">
        <p14:creationId xmlns:p14="http://schemas.microsoft.com/office/powerpoint/2010/main" val="2429784696"/>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66527" y="5363924"/>
            <a:ext cx="1746450" cy="369332"/>
          </a:xfrm>
          <a:prstGeom prst="rect">
            <a:avLst/>
          </a:prstGeom>
        </p:spPr>
        <p:txBody>
          <a:bodyPr wrap="square">
            <a:spAutoFit/>
          </a:bodyPr>
          <a:lstStyle/>
          <a:p>
            <a:pPr algn="ctr"/>
            <a:r>
              <a:rPr lang="ru-RU" dirty="0" smtClean="0">
                <a:hlinkClick r:id="rId2"/>
              </a:rPr>
              <a:t>Скачать книгу</a:t>
            </a:r>
            <a:endParaRPr lang="ru-RU" dirty="0"/>
          </a:p>
        </p:txBody>
      </p:sp>
      <p:sp>
        <p:nvSpPr>
          <p:cNvPr id="3" name="Прямоугольник 2"/>
          <p:cNvSpPr/>
          <p:nvPr/>
        </p:nvSpPr>
        <p:spPr>
          <a:xfrm>
            <a:off x="5652120" y="733346"/>
            <a:ext cx="1718804" cy="369332"/>
          </a:xfrm>
          <a:prstGeom prst="rect">
            <a:avLst/>
          </a:prstGeom>
        </p:spPr>
        <p:txBody>
          <a:bodyPr wrap="none">
            <a:spAutoFit/>
          </a:bodyPr>
          <a:lstStyle/>
          <a:p>
            <a:r>
              <a:rPr lang="ru-RU" dirty="0" smtClean="0"/>
              <a:t>А. Покрышкин</a:t>
            </a:r>
            <a:endParaRPr lang="ru-RU" dirty="0"/>
          </a:p>
        </p:txBody>
      </p:sp>
      <p:sp>
        <p:nvSpPr>
          <p:cNvPr id="4" name="Прямоугольник 3"/>
          <p:cNvSpPr/>
          <p:nvPr/>
        </p:nvSpPr>
        <p:spPr>
          <a:xfrm>
            <a:off x="5535807" y="1196752"/>
            <a:ext cx="2140330" cy="523220"/>
          </a:xfrm>
          <a:prstGeom prst="rect">
            <a:avLst/>
          </a:prstGeom>
        </p:spPr>
        <p:txBody>
          <a:bodyPr wrap="none">
            <a:spAutoFit/>
          </a:bodyPr>
          <a:lstStyle/>
          <a:p>
            <a:r>
              <a:rPr lang="ru-RU" sz="2800" dirty="0"/>
              <a:t>Небо войны</a:t>
            </a:r>
          </a:p>
        </p:txBody>
      </p:sp>
      <p:sp>
        <p:nvSpPr>
          <p:cNvPr id="5" name="Прямоугольник 4"/>
          <p:cNvSpPr/>
          <p:nvPr/>
        </p:nvSpPr>
        <p:spPr>
          <a:xfrm>
            <a:off x="4355976" y="1988840"/>
            <a:ext cx="4499992" cy="1754326"/>
          </a:xfrm>
          <a:prstGeom prst="rect">
            <a:avLst/>
          </a:prstGeom>
        </p:spPr>
        <p:txBody>
          <a:bodyPr wrap="square">
            <a:spAutoFit/>
          </a:bodyPr>
          <a:lstStyle/>
          <a:p>
            <a:pPr algn="just"/>
            <a:r>
              <a:rPr lang="ru-RU" dirty="0"/>
              <a:t>За время Великой Отечественной войны А.И. Покрышкин провел 156 воздушных боев и сбил 59 самолетов противника. Рассказывая о себе, автор старается раскрыть источники героизма летчиков, прослеживает рост их мастерства.</a:t>
            </a:r>
          </a:p>
        </p:txBody>
      </p:sp>
      <p:pic>
        <p:nvPicPr>
          <p:cNvPr id="8194" name="Picture 2" descr="C:\Users\zavabon\Desktop\10057533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733346"/>
            <a:ext cx="2880320" cy="4345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355976" y="4293096"/>
            <a:ext cx="4680520" cy="369332"/>
          </a:xfrm>
          <a:prstGeom prst="rect">
            <a:avLst/>
          </a:prstGeom>
        </p:spPr>
        <p:txBody>
          <a:bodyPr wrap="square">
            <a:spAutoFit/>
          </a:bodyPr>
          <a:lstStyle/>
          <a:p>
            <a:r>
              <a:rPr lang="ru-RU" dirty="0"/>
              <a:t>Книга представлена в электронном  виде</a:t>
            </a:r>
          </a:p>
        </p:txBody>
      </p:sp>
    </p:spTree>
    <p:extLst>
      <p:ext uri="{BB962C8B-B14F-4D97-AF65-F5344CB8AC3E}">
        <p14:creationId xmlns:p14="http://schemas.microsoft.com/office/powerpoint/2010/main" val="670805340"/>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5589" y="6021288"/>
            <a:ext cx="1746450" cy="369332"/>
          </a:xfrm>
          <a:prstGeom prst="rect">
            <a:avLst/>
          </a:prstGeom>
        </p:spPr>
        <p:txBody>
          <a:bodyPr wrap="square">
            <a:spAutoFit/>
          </a:bodyPr>
          <a:lstStyle/>
          <a:p>
            <a:r>
              <a:rPr lang="ru-RU" dirty="0" smtClean="0">
                <a:hlinkClick r:id="rId2"/>
              </a:rPr>
              <a:t>Скачать книгу</a:t>
            </a:r>
            <a:endParaRPr lang="ru-RU" dirty="0"/>
          </a:p>
        </p:txBody>
      </p:sp>
      <p:pic>
        <p:nvPicPr>
          <p:cNvPr id="9218" name="Picture 2" descr="C:\Users\zavabon\Desktop\100023313813b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605733"/>
            <a:ext cx="2664296" cy="435579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940152" y="364014"/>
            <a:ext cx="1319592" cy="369332"/>
          </a:xfrm>
          <a:prstGeom prst="rect">
            <a:avLst/>
          </a:prstGeom>
        </p:spPr>
        <p:txBody>
          <a:bodyPr wrap="none">
            <a:spAutoFit/>
          </a:bodyPr>
          <a:lstStyle/>
          <a:p>
            <a:r>
              <a:rPr lang="ru-RU" dirty="0" smtClean="0"/>
              <a:t>Б. Полевой</a:t>
            </a:r>
            <a:endParaRPr lang="ru-RU" dirty="0"/>
          </a:p>
        </p:txBody>
      </p:sp>
      <p:sp>
        <p:nvSpPr>
          <p:cNvPr id="4" name="Прямоугольник 3"/>
          <p:cNvSpPr/>
          <p:nvPr/>
        </p:nvSpPr>
        <p:spPr>
          <a:xfrm>
            <a:off x="4756013" y="938990"/>
            <a:ext cx="3831883" cy="954107"/>
          </a:xfrm>
          <a:prstGeom prst="rect">
            <a:avLst/>
          </a:prstGeom>
        </p:spPr>
        <p:txBody>
          <a:bodyPr wrap="none">
            <a:spAutoFit/>
          </a:bodyPr>
          <a:lstStyle/>
          <a:p>
            <a:pPr algn="ctr"/>
            <a:r>
              <a:rPr lang="ru-RU" sz="2800" dirty="0"/>
              <a:t>Повесть </a:t>
            </a:r>
            <a:endParaRPr lang="ru-RU" sz="2800" dirty="0" smtClean="0"/>
          </a:p>
          <a:p>
            <a:pPr algn="ctr"/>
            <a:r>
              <a:rPr lang="ru-RU" sz="2800" dirty="0" smtClean="0"/>
              <a:t>о </a:t>
            </a:r>
            <a:r>
              <a:rPr lang="ru-RU" sz="2800" dirty="0"/>
              <a:t>настоящем человеке</a:t>
            </a:r>
          </a:p>
        </p:txBody>
      </p:sp>
      <p:sp>
        <p:nvSpPr>
          <p:cNvPr id="5" name="Прямоугольник 4"/>
          <p:cNvSpPr/>
          <p:nvPr/>
        </p:nvSpPr>
        <p:spPr>
          <a:xfrm>
            <a:off x="4067944" y="1893097"/>
            <a:ext cx="4572000" cy="4247317"/>
          </a:xfrm>
          <a:prstGeom prst="rect">
            <a:avLst/>
          </a:prstGeom>
        </p:spPr>
        <p:txBody>
          <a:bodyPr>
            <a:spAutoFit/>
          </a:bodyPr>
          <a:lstStyle/>
          <a:p>
            <a:pPr algn="just"/>
            <a:r>
              <a:rPr lang="ru-RU" dirty="0"/>
              <a:t>Сюжет основан на событиях, произошедших в жизни советского </a:t>
            </a:r>
            <a:r>
              <a:rPr lang="ru-RU" dirty="0" smtClean="0"/>
              <a:t>лётчика-аса Героя </a:t>
            </a:r>
            <a:r>
              <a:rPr lang="ru-RU" dirty="0"/>
              <a:t>Советского Союза Алексея Маресьева.</a:t>
            </a:r>
          </a:p>
          <a:p>
            <a:pPr algn="just"/>
            <a:r>
              <a:rPr lang="ru-RU" dirty="0" smtClean="0"/>
              <a:t>Он </a:t>
            </a:r>
            <a:r>
              <a:rPr lang="ru-RU" dirty="0"/>
              <a:t>был сбит в воздушном бою в Великой Отечественной войне, его тяжело ранило и он потерял обе ноги, но силой воли возвратился в ряды действующих лётчиков. Всего за время войны </a:t>
            </a:r>
            <a:r>
              <a:rPr lang="ru-RU" dirty="0" smtClean="0"/>
              <a:t>он совершил </a:t>
            </a:r>
            <a:r>
              <a:rPr lang="ru-RU" dirty="0"/>
              <a:t>86 боевых вылетов, сбил 10 самолётов врага: три — до ранения и семь — </a:t>
            </a:r>
            <a:r>
              <a:rPr lang="ru-RU" dirty="0" smtClean="0"/>
              <a:t>после.</a:t>
            </a:r>
            <a:endParaRPr lang="ru-RU" dirty="0"/>
          </a:p>
          <a:p>
            <a:pPr algn="just"/>
            <a:r>
              <a:rPr lang="ru-RU" dirty="0"/>
              <a:t>Произведение проникнуто гуманизмом и советским патриотизмом. Удостоена Сталинской премии.</a:t>
            </a:r>
          </a:p>
        </p:txBody>
      </p:sp>
      <p:sp>
        <p:nvSpPr>
          <p:cNvPr id="7" name="Прямоугольник 6"/>
          <p:cNvSpPr/>
          <p:nvPr/>
        </p:nvSpPr>
        <p:spPr>
          <a:xfrm>
            <a:off x="252610" y="5097958"/>
            <a:ext cx="3672408" cy="923330"/>
          </a:xfrm>
          <a:prstGeom prst="rect">
            <a:avLst/>
          </a:prstGeom>
        </p:spPr>
        <p:txBody>
          <a:bodyPr wrap="square">
            <a:spAutoFit/>
          </a:bodyPr>
          <a:lstStyle/>
          <a:p>
            <a:pPr algn="ctr"/>
            <a:r>
              <a:rPr lang="ru-RU" dirty="0"/>
              <a:t>Книга представлена </a:t>
            </a:r>
            <a:r>
              <a:rPr lang="ru-RU" dirty="0" smtClean="0"/>
              <a:t>как в </a:t>
            </a:r>
            <a:r>
              <a:rPr lang="ru-RU" dirty="0"/>
              <a:t>электронном </a:t>
            </a:r>
            <a:r>
              <a:rPr lang="ru-RU" dirty="0" smtClean="0"/>
              <a:t> так и в печатном </a:t>
            </a:r>
            <a:r>
              <a:rPr lang="ru-RU" dirty="0"/>
              <a:t>виде</a:t>
            </a:r>
          </a:p>
        </p:txBody>
      </p:sp>
    </p:spTree>
    <p:extLst>
      <p:ext uri="{BB962C8B-B14F-4D97-AF65-F5344CB8AC3E}">
        <p14:creationId xmlns:p14="http://schemas.microsoft.com/office/powerpoint/2010/main" val="1516533989"/>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40498" y="548680"/>
            <a:ext cx="1455848" cy="369332"/>
          </a:xfrm>
          <a:prstGeom prst="rect">
            <a:avLst/>
          </a:prstGeom>
        </p:spPr>
        <p:txBody>
          <a:bodyPr wrap="none">
            <a:spAutoFit/>
          </a:bodyPr>
          <a:lstStyle/>
          <a:p>
            <a:r>
              <a:rPr lang="ru-RU" dirty="0"/>
              <a:t>Д</a:t>
            </a:r>
            <a:r>
              <a:rPr lang="ru-RU" dirty="0" smtClean="0"/>
              <a:t>. Медведев</a:t>
            </a:r>
            <a:endParaRPr lang="ru-RU" dirty="0"/>
          </a:p>
        </p:txBody>
      </p:sp>
      <p:sp>
        <p:nvSpPr>
          <p:cNvPr id="3" name="Прямоугольник 2"/>
          <p:cNvSpPr/>
          <p:nvPr/>
        </p:nvSpPr>
        <p:spPr>
          <a:xfrm>
            <a:off x="5220072" y="1056601"/>
            <a:ext cx="2696700" cy="523220"/>
          </a:xfrm>
          <a:prstGeom prst="rect">
            <a:avLst/>
          </a:prstGeom>
        </p:spPr>
        <p:txBody>
          <a:bodyPr wrap="none">
            <a:spAutoFit/>
          </a:bodyPr>
          <a:lstStyle/>
          <a:p>
            <a:r>
              <a:rPr lang="ru-RU" sz="2800" dirty="0"/>
              <a:t>Сильные духом</a:t>
            </a:r>
          </a:p>
        </p:txBody>
      </p:sp>
      <p:sp>
        <p:nvSpPr>
          <p:cNvPr id="4" name="Прямоугольник 3"/>
          <p:cNvSpPr/>
          <p:nvPr/>
        </p:nvSpPr>
        <p:spPr>
          <a:xfrm>
            <a:off x="4211960" y="1772816"/>
            <a:ext cx="4572000" cy="2862322"/>
          </a:xfrm>
          <a:prstGeom prst="rect">
            <a:avLst/>
          </a:prstGeom>
        </p:spPr>
        <p:txBody>
          <a:bodyPr>
            <a:spAutoFit/>
          </a:bodyPr>
          <a:lstStyle/>
          <a:p>
            <a:pPr algn="just"/>
            <a:r>
              <a:rPr lang="ru-RU" dirty="0"/>
              <a:t>Писатель Д.Н. Медведев (1898-1954) — Герой Советского Союза, командир крупных партизанских отрядов во время Великой Отечественной войны.</a:t>
            </a:r>
          </a:p>
          <a:p>
            <a:pPr algn="just"/>
            <a:endParaRPr lang="ru-RU" dirty="0"/>
          </a:p>
          <a:p>
            <a:pPr algn="just"/>
            <a:r>
              <a:rPr lang="ru-RU" dirty="0"/>
              <a:t>Его роман «Сильные духом», посвященный героической борьбе советских людей в тылу врага, подвигу Николая Кузнецова, отличается документальной достоверностью.</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1514"/>
            <a:ext cx="2814941" cy="4378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283968" y="4869160"/>
            <a:ext cx="4499992" cy="646331"/>
          </a:xfrm>
          <a:prstGeom prst="rect">
            <a:avLst/>
          </a:prstGeom>
        </p:spPr>
        <p:txBody>
          <a:bodyPr wrap="square">
            <a:spAutoFit/>
          </a:bodyPr>
          <a:lstStyle/>
          <a:p>
            <a:pPr algn="just"/>
            <a:r>
              <a:rPr lang="ru-RU" dirty="0"/>
              <a:t>Книга представлена </a:t>
            </a:r>
            <a:r>
              <a:rPr lang="ru-RU" dirty="0" smtClean="0"/>
              <a:t>как в </a:t>
            </a:r>
            <a:r>
              <a:rPr lang="ru-RU" dirty="0"/>
              <a:t>электронном </a:t>
            </a:r>
            <a:r>
              <a:rPr lang="ru-RU" dirty="0" smtClean="0"/>
              <a:t> так и в печатном </a:t>
            </a:r>
            <a:r>
              <a:rPr lang="ru-RU" dirty="0"/>
              <a:t>виде</a:t>
            </a:r>
          </a:p>
        </p:txBody>
      </p:sp>
      <p:sp>
        <p:nvSpPr>
          <p:cNvPr id="7" name="Прямоугольник 6"/>
          <p:cNvSpPr/>
          <p:nvPr/>
        </p:nvSpPr>
        <p:spPr>
          <a:xfrm>
            <a:off x="252610" y="5517232"/>
            <a:ext cx="3672408" cy="369332"/>
          </a:xfrm>
          <a:prstGeom prst="rect">
            <a:avLst/>
          </a:prstGeom>
        </p:spPr>
        <p:txBody>
          <a:bodyPr wrap="square">
            <a:spAutoFit/>
          </a:bodyPr>
          <a:lstStyle/>
          <a:p>
            <a:pPr algn="ctr"/>
            <a:r>
              <a:rPr lang="ru-RU" dirty="0" smtClean="0">
                <a:hlinkClick r:id="rId3"/>
              </a:rPr>
              <a:t>Скачать книгу</a:t>
            </a:r>
            <a:endParaRPr lang="ru-RU" dirty="0"/>
          </a:p>
        </p:txBody>
      </p:sp>
    </p:spTree>
    <p:extLst>
      <p:ext uri="{BB962C8B-B14F-4D97-AF65-F5344CB8AC3E}">
        <p14:creationId xmlns:p14="http://schemas.microsoft.com/office/powerpoint/2010/main" val="973864223"/>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48237" y="548680"/>
            <a:ext cx="8280920" cy="1200329"/>
          </a:xfrm>
          <a:prstGeom prst="rect">
            <a:avLst/>
          </a:prstGeom>
        </p:spPr>
        <p:txBody>
          <a:bodyPr wrap="square">
            <a:spAutoFit/>
          </a:bodyPr>
          <a:lstStyle/>
          <a:p>
            <a:pPr algn="ctr"/>
            <a:r>
              <a:rPr lang="ru-RU" sz="2400" dirty="0"/>
              <a:t>Памятная дата «День Героев Отечества» была </a:t>
            </a:r>
            <a:r>
              <a:rPr lang="ru-RU" sz="2400" dirty="0" smtClean="0"/>
              <a:t>её утверждена Президентов </a:t>
            </a:r>
            <a:r>
              <a:rPr lang="ru-RU" sz="2400" dirty="0"/>
              <a:t>Российской Федерации Владимир Путиным 28 февраля 2007 </a:t>
            </a:r>
            <a:r>
              <a:rPr lang="ru-RU" sz="2400" dirty="0" smtClean="0"/>
              <a:t>года.</a:t>
            </a:r>
            <a:endParaRPr lang="ru-RU" sz="24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549" y="2060848"/>
            <a:ext cx="6474296" cy="431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92753"/>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24775" y="232720"/>
            <a:ext cx="1802353" cy="369332"/>
          </a:xfrm>
          <a:prstGeom prst="rect">
            <a:avLst/>
          </a:prstGeom>
        </p:spPr>
        <p:txBody>
          <a:bodyPr wrap="none">
            <a:spAutoFit/>
          </a:bodyPr>
          <a:lstStyle/>
          <a:p>
            <a:r>
              <a:rPr lang="ru-RU" dirty="0"/>
              <a:t>Л</a:t>
            </a:r>
            <a:r>
              <a:rPr lang="ru-RU" dirty="0" smtClean="0"/>
              <a:t>. Виноградова</a:t>
            </a:r>
            <a:endParaRPr lang="ru-RU" dirty="0"/>
          </a:p>
        </p:txBody>
      </p:sp>
      <p:sp>
        <p:nvSpPr>
          <p:cNvPr id="3" name="Прямоугольник 2"/>
          <p:cNvSpPr/>
          <p:nvPr/>
        </p:nvSpPr>
        <p:spPr>
          <a:xfrm>
            <a:off x="4045477" y="692696"/>
            <a:ext cx="4572000" cy="954107"/>
          </a:xfrm>
          <a:prstGeom prst="rect">
            <a:avLst/>
          </a:prstGeom>
        </p:spPr>
        <p:txBody>
          <a:bodyPr>
            <a:spAutoFit/>
          </a:bodyPr>
          <a:lstStyle/>
          <a:p>
            <a:pPr algn="ctr"/>
            <a:r>
              <a:rPr lang="ru-RU" sz="2800" dirty="0"/>
              <a:t>Защищая Родину. Лётчицы Великой Отечественной</a:t>
            </a:r>
          </a:p>
        </p:txBody>
      </p:sp>
      <p:sp>
        <p:nvSpPr>
          <p:cNvPr id="4" name="Прямоугольник 3"/>
          <p:cNvSpPr/>
          <p:nvPr/>
        </p:nvSpPr>
        <p:spPr>
          <a:xfrm>
            <a:off x="4092713" y="1772816"/>
            <a:ext cx="4666475" cy="4524315"/>
          </a:xfrm>
          <a:prstGeom prst="rect">
            <a:avLst/>
          </a:prstGeom>
        </p:spPr>
        <p:txBody>
          <a:bodyPr wrap="square">
            <a:spAutoFit/>
          </a:bodyPr>
          <a:lstStyle/>
          <a:p>
            <a:pPr algn="just"/>
            <a:r>
              <a:rPr lang="ru-RU" dirty="0"/>
              <a:t>В созданной легендарной советской летчицей Мариной Расковой «Авиачасти № 122» не было мужчин. Все ее воины — летчики, штурманы, техники — вчерашние студентки, работницы фабрик и заводов, воспитанницы аэроклубов встали в строй и прошли долгую дорогу войны до дня Великой Победы. </a:t>
            </a:r>
            <a:r>
              <a:rPr lang="ru-RU" dirty="0" smtClean="0"/>
              <a:t>Уникальная </a:t>
            </a:r>
            <a:r>
              <a:rPr lang="ru-RU" dirty="0"/>
              <a:t>историко-документальная книга, в которой детально, с любовью и горечью рассказывается об удивительных девушках, главным событием в жизни которых стала война. У многих героинь книги судьба была короткой и трагической. Свои жизни они отдали за Родину, которую любили и сумели спасти.</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764704"/>
            <a:ext cx="2807920" cy="419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23332" y="5085184"/>
            <a:ext cx="3528392" cy="646331"/>
          </a:xfrm>
          <a:prstGeom prst="rect">
            <a:avLst/>
          </a:prstGeom>
        </p:spPr>
        <p:txBody>
          <a:bodyPr wrap="square">
            <a:spAutoFit/>
          </a:bodyPr>
          <a:lstStyle/>
          <a:p>
            <a:pPr algn="ctr"/>
            <a:r>
              <a:rPr lang="ru-RU" dirty="0"/>
              <a:t>Книга представлена в электронном  виде</a:t>
            </a:r>
          </a:p>
        </p:txBody>
      </p:sp>
      <p:sp>
        <p:nvSpPr>
          <p:cNvPr id="7" name="Прямоугольник 6"/>
          <p:cNvSpPr/>
          <p:nvPr/>
        </p:nvSpPr>
        <p:spPr>
          <a:xfrm>
            <a:off x="1223432" y="5899179"/>
            <a:ext cx="1728192" cy="369332"/>
          </a:xfrm>
          <a:prstGeom prst="rect">
            <a:avLst/>
          </a:prstGeom>
        </p:spPr>
        <p:txBody>
          <a:bodyPr wrap="square">
            <a:spAutoFit/>
          </a:bodyPr>
          <a:lstStyle/>
          <a:p>
            <a:pPr algn="ctr"/>
            <a:r>
              <a:rPr lang="ru-RU" dirty="0" smtClean="0">
                <a:hlinkClick r:id="rId3"/>
              </a:rPr>
              <a:t>Скачать книгу</a:t>
            </a:r>
            <a:endParaRPr lang="ru-RU" dirty="0"/>
          </a:p>
        </p:txBody>
      </p:sp>
    </p:spTree>
    <p:extLst>
      <p:ext uri="{BB962C8B-B14F-4D97-AF65-F5344CB8AC3E}">
        <p14:creationId xmlns:p14="http://schemas.microsoft.com/office/powerpoint/2010/main" val="751578327"/>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68144" y="404664"/>
            <a:ext cx="1751954" cy="369332"/>
          </a:xfrm>
          <a:prstGeom prst="rect">
            <a:avLst/>
          </a:prstGeom>
        </p:spPr>
        <p:txBody>
          <a:bodyPr wrap="none">
            <a:spAutoFit/>
          </a:bodyPr>
          <a:lstStyle/>
          <a:p>
            <a:r>
              <a:rPr lang="ru-RU" dirty="0"/>
              <a:t>М. </a:t>
            </a:r>
            <a:r>
              <a:rPr lang="ru-RU" dirty="0" smtClean="0"/>
              <a:t>А. Шолохов </a:t>
            </a:r>
            <a:endParaRPr lang="ru-RU" dirty="0"/>
          </a:p>
        </p:txBody>
      </p:sp>
      <p:sp>
        <p:nvSpPr>
          <p:cNvPr id="3" name="Прямоугольник 2"/>
          <p:cNvSpPr/>
          <p:nvPr/>
        </p:nvSpPr>
        <p:spPr>
          <a:xfrm>
            <a:off x="5357586" y="844482"/>
            <a:ext cx="2640788" cy="954107"/>
          </a:xfrm>
          <a:prstGeom prst="rect">
            <a:avLst/>
          </a:prstGeom>
        </p:spPr>
        <p:txBody>
          <a:bodyPr wrap="none">
            <a:spAutoFit/>
          </a:bodyPr>
          <a:lstStyle/>
          <a:p>
            <a:pPr algn="ctr"/>
            <a:r>
              <a:rPr lang="ru-RU" sz="2800" dirty="0"/>
              <a:t>Они </a:t>
            </a:r>
            <a:r>
              <a:rPr lang="ru-RU" sz="2800" dirty="0" smtClean="0"/>
              <a:t>сражались</a:t>
            </a:r>
          </a:p>
          <a:p>
            <a:pPr algn="ctr"/>
            <a:r>
              <a:rPr lang="ru-RU" sz="2800" dirty="0" smtClean="0"/>
              <a:t> </a:t>
            </a:r>
            <a:r>
              <a:rPr lang="ru-RU" sz="2800" dirty="0"/>
              <a:t>за Родину</a:t>
            </a:r>
          </a:p>
        </p:txBody>
      </p:sp>
      <p:sp>
        <p:nvSpPr>
          <p:cNvPr id="4" name="Прямоугольник 3"/>
          <p:cNvSpPr/>
          <p:nvPr/>
        </p:nvSpPr>
        <p:spPr>
          <a:xfrm>
            <a:off x="4716016" y="2132856"/>
            <a:ext cx="3923928" cy="3970318"/>
          </a:xfrm>
          <a:prstGeom prst="rect">
            <a:avLst/>
          </a:prstGeom>
        </p:spPr>
        <p:txBody>
          <a:bodyPr wrap="square">
            <a:spAutoFit/>
          </a:bodyPr>
          <a:lstStyle/>
          <a:p>
            <a:pPr algn="just"/>
            <a:r>
              <a:rPr lang="ru-RU" dirty="0"/>
              <a:t>Теме героического подвига советского народа в Великой Отечественной войне — одной из главных в творчестве выдающегося мастера литературы социалистического реализма Михаила Александровича Шолохова — посвящен роман «Они сражались за Родину» (1943–1969), в котором автор стремится поведать миру суровую правду о том, какой огромной ценой оплатил советский народ право человечества на будущее.</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276" y="404664"/>
            <a:ext cx="3022636" cy="47290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23332" y="5301208"/>
            <a:ext cx="3528392" cy="646331"/>
          </a:xfrm>
          <a:prstGeom prst="rect">
            <a:avLst/>
          </a:prstGeom>
        </p:spPr>
        <p:txBody>
          <a:bodyPr wrap="square">
            <a:spAutoFit/>
          </a:bodyPr>
          <a:lstStyle/>
          <a:p>
            <a:pPr algn="ctr"/>
            <a:r>
              <a:rPr lang="ru-RU" dirty="0"/>
              <a:t>Книга представлена в электронном  виде</a:t>
            </a:r>
          </a:p>
        </p:txBody>
      </p:sp>
      <p:sp>
        <p:nvSpPr>
          <p:cNvPr id="7" name="Прямоугольник 6"/>
          <p:cNvSpPr/>
          <p:nvPr/>
        </p:nvSpPr>
        <p:spPr>
          <a:xfrm>
            <a:off x="383252" y="6061938"/>
            <a:ext cx="3528392" cy="369332"/>
          </a:xfrm>
          <a:prstGeom prst="rect">
            <a:avLst/>
          </a:prstGeom>
        </p:spPr>
        <p:txBody>
          <a:bodyPr wrap="square">
            <a:spAutoFit/>
          </a:bodyPr>
          <a:lstStyle/>
          <a:p>
            <a:pPr algn="ctr"/>
            <a:r>
              <a:rPr lang="ru-RU" dirty="0" smtClean="0">
                <a:hlinkClick r:id="rId3"/>
              </a:rPr>
              <a:t>Скачать книгу</a:t>
            </a:r>
            <a:endParaRPr lang="ru-RU" dirty="0"/>
          </a:p>
        </p:txBody>
      </p:sp>
    </p:spTree>
    <p:extLst>
      <p:ext uri="{BB962C8B-B14F-4D97-AF65-F5344CB8AC3E}">
        <p14:creationId xmlns:p14="http://schemas.microsoft.com/office/powerpoint/2010/main" val="1777168765"/>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96136" y="548680"/>
            <a:ext cx="1546834" cy="369332"/>
          </a:xfrm>
          <a:prstGeom prst="rect">
            <a:avLst/>
          </a:prstGeom>
        </p:spPr>
        <p:txBody>
          <a:bodyPr wrap="none">
            <a:spAutoFit/>
          </a:bodyPr>
          <a:lstStyle/>
          <a:p>
            <a:r>
              <a:rPr lang="ru-RU" dirty="0"/>
              <a:t>А. </a:t>
            </a:r>
            <a:r>
              <a:rPr lang="ru-RU" dirty="0" err="1" smtClean="0"/>
              <a:t>Нарбекова</a:t>
            </a:r>
            <a:endParaRPr lang="ru-RU" dirty="0"/>
          </a:p>
        </p:txBody>
      </p:sp>
      <p:sp>
        <p:nvSpPr>
          <p:cNvPr id="3" name="Прямоугольник 2"/>
          <p:cNvSpPr/>
          <p:nvPr/>
        </p:nvSpPr>
        <p:spPr>
          <a:xfrm>
            <a:off x="4283553" y="1052736"/>
            <a:ext cx="4572000" cy="1384995"/>
          </a:xfrm>
          <a:prstGeom prst="rect">
            <a:avLst/>
          </a:prstGeom>
        </p:spPr>
        <p:txBody>
          <a:bodyPr>
            <a:spAutoFit/>
          </a:bodyPr>
          <a:lstStyle/>
          <a:p>
            <a:pPr algn="ctr"/>
            <a:r>
              <a:rPr lang="ru-RU" sz="2800" dirty="0"/>
              <a:t>Русский характер. Антология военного рассказа</a:t>
            </a:r>
          </a:p>
        </p:txBody>
      </p:sp>
      <p:sp>
        <p:nvSpPr>
          <p:cNvPr id="4" name="Прямоугольник 3"/>
          <p:cNvSpPr/>
          <p:nvPr/>
        </p:nvSpPr>
        <p:spPr>
          <a:xfrm>
            <a:off x="4355976" y="2564904"/>
            <a:ext cx="4355976" cy="3139321"/>
          </a:xfrm>
          <a:prstGeom prst="rect">
            <a:avLst/>
          </a:prstGeom>
        </p:spPr>
        <p:txBody>
          <a:bodyPr wrap="square">
            <a:spAutoFit/>
          </a:bodyPr>
          <a:lstStyle/>
          <a:p>
            <a:pPr algn="just"/>
            <a:r>
              <a:rPr lang="ru-RU" dirty="0"/>
              <a:t>В книгу вошли лучшие рассказы о Великой Отечественной войне Ю. Бондарева, А. Платонова, А. Толстого, М. Шолохова, В. Некрасова, В. Катаева и других известных отечественных писателей. Герои этих произведений уже несколько поколений служат примером стойкости и мужества для нашей молодежи. Многие из рассказов из сборника стали основой для всеми любимых кинокартин.</a:t>
            </a:r>
          </a:p>
        </p:txBody>
      </p:sp>
      <p:sp>
        <p:nvSpPr>
          <p:cNvPr id="5" name="Прямоугольник 4"/>
          <p:cNvSpPr/>
          <p:nvPr/>
        </p:nvSpPr>
        <p:spPr>
          <a:xfrm>
            <a:off x="503548" y="4978042"/>
            <a:ext cx="3528392" cy="646331"/>
          </a:xfrm>
          <a:prstGeom prst="rect">
            <a:avLst/>
          </a:prstGeom>
        </p:spPr>
        <p:txBody>
          <a:bodyPr wrap="square">
            <a:spAutoFit/>
          </a:bodyPr>
          <a:lstStyle/>
          <a:p>
            <a:pPr algn="ctr"/>
            <a:r>
              <a:rPr lang="ru-RU" dirty="0"/>
              <a:t>Книга представлена в электронном  виде</a:t>
            </a:r>
          </a:p>
        </p:txBody>
      </p:sp>
      <p:sp>
        <p:nvSpPr>
          <p:cNvPr id="6" name="Прямоугольник 5"/>
          <p:cNvSpPr/>
          <p:nvPr/>
        </p:nvSpPr>
        <p:spPr>
          <a:xfrm>
            <a:off x="474852" y="5877272"/>
            <a:ext cx="3528392" cy="369332"/>
          </a:xfrm>
          <a:prstGeom prst="rect">
            <a:avLst/>
          </a:prstGeom>
        </p:spPr>
        <p:txBody>
          <a:bodyPr wrap="square">
            <a:spAutoFit/>
          </a:bodyPr>
          <a:lstStyle/>
          <a:p>
            <a:pPr algn="ctr"/>
            <a:r>
              <a:rPr lang="ru-RU" dirty="0" smtClean="0">
                <a:hlinkClick r:id="rId2"/>
              </a:rPr>
              <a:t>Скачать книгу</a:t>
            </a:r>
            <a:endParaRPr lang="ru-RU" dirty="0"/>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522800"/>
            <a:ext cx="2736304" cy="4309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779385"/>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9 декабря </a:t>
            </a:r>
            <a:r>
              <a:rPr lang="ru-RU" dirty="0" smtClean="0"/>
              <a:t>Россия </a:t>
            </a:r>
            <a:r>
              <a:rPr lang="ru-RU" dirty="0" smtClean="0"/>
              <a:t>чествует:</a:t>
            </a:r>
            <a:endParaRPr lang="ru-RU"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847"/>
          <a:stretch/>
        </p:blipFill>
        <p:spPr bwMode="auto">
          <a:xfrm>
            <a:off x="467544" y="1916832"/>
            <a:ext cx="7897800"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740482"/>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7531" y="728700"/>
            <a:ext cx="8229600" cy="1143000"/>
          </a:xfrm>
        </p:spPr>
        <p:txBody>
          <a:bodyPr>
            <a:normAutofit fontScale="90000"/>
          </a:bodyPr>
          <a:lstStyle/>
          <a:p>
            <a:pPr algn="ctr"/>
            <a:r>
              <a:rPr lang="ru-RU" sz="3600" b="1" dirty="0"/>
              <a:t>День Героев Отечества</a:t>
            </a:r>
            <a:br>
              <a:rPr lang="ru-RU" sz="3600" b="1" dirty="0"/>
            </a:br>
            <a:r>
              <a:rPr lang="ru-RU" sz="3600" dirty="0"/>
              <a:t>9 декабря 1769 - 9 декабря 2014</a:t>
            </a:r>
            <a:r>
              <a:rPr lang="ru-RU" dirty="0"/>
              <a:t/>
            </a:r>
            <a:br>
              <a:rPr lang="ru-RU" dirty="0"/>
            </a:br>
            <a:endParaRPr lang="ru-RU" dirty="0"/>
          </a:p>
        </p:txBody>
      </p:sp>
      <p:sp>
        <p:nvSpPr>
          <p:cNvPr id="3" name="Объект 2"/>
          <p:cNvSpPr>
            <a:spLocks noGrp="1"/>
          </p:cNvSpPr>
          <p:nvPr>
            <p:ph idx="1"/>
          </p:nvPr>
        </p:nvSpPr>
        <p:spPr>
          <a:xfrm>
            <a:off x="347531" y="4653136"/>
            <a:ext cx="7968885" cy="1934394"/>
          </a:xfrm>
        </p:spPr>
        <p:txBody>
          <a:bodyPr>
            <a:normAutofit/>
          </a:bodyPr>
          <a:lstStyle/>
          <a:p>
            <a:pPr marL="0" indent="0" algn="just">
              <a:buNone/>
            </a:pPr>
            <a:r>
              <a:rPr lang="ru-RU" sz="2800" dirty="0" smtClean="0"/>
              <a:t>9 </a:t>
            </a:r>
            <a:r>
              <a:rPr lang="ru-RU" sz="2800" dirty="0"/>
              <a:t>декабря 1769 </a:t>
            </a:r>
            <a:r>
              <a:rPr lang="ru-RU" sz="2800" dirty="0" smtClean="0"/>
              <a:t>г. </a:t>
            </a:r>
            <a:r>
              <a:rPr lang="ru-RU" sz="2800" dirty="0"/>
              <a:t>Екатериной II был учрежден орден Святого Георгия - высшая военная награда. Георгиевская лента символически связала героев разных эпох. </a:t>
            </a: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07"/>
          <a:stretch/>
        </p:blipFill>
        <p:spPr bwMode="auto">
          <a:xfrm>
            <a:off x="2843807" y="1484784"/>
            <a:ext cx="337090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929613"/>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7969128" cy="2677656"/>
          </a:xfrm>
          <a:prstGeom prst="rect">
            <a:avLst/>
          </a:prstGeom>
        </p:spPr>
        <p:txBody>
          <a:bodyPr wrap="square">
            <a:spAutoFit/>
          </a:bodyPr>
          <a:lstStyle/>
          <a:p>
            <a:pPr algn="just"/>
            <a:r>
              <a:rPr lang="ru-RU" sz="2400" dirty="0" smtClean="0"/>
              <a:t>Орден Святого Георгия имел 4 степени отличия, из которых первая была наивысшей. Известно, что кавалерами всех четырех степеней стали 4 человека, среди которых великие русские полководцы М.И. Кутузов и М.Б. Барклай-де-Толли. Екатерина II удостоила и себя этой награды в честь учреждения ордена. </a:t>
            </a:r>
            <a:endParaRPr lang="ru-RU"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970544"/>
            <a:ext cx="2858472" cy="3333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970545"/>
            <a:ext cx="2901643" cy="3364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825874" y="6318819"/>
            <a:ext cx="1581972" cy="369332"/>
          </a:xfrm>
          <a:prstGeom prst="rect">
            <a:avLst/>
          </a:prstGeom>
        </p:spPr>
        <p:txBody>
          <a:bodyPr wrap="none">
            <a:spAutoFit/>
          </a:bodyPr>
          <a:lstStyle/>
          <a:p>
            <a:r>
              <a:rPr lang="ru-RU" dirty="0" smtClean="0"/>
              <a:t>М.И. Кутузов </a:t>
            </a:r>
            <a:endParaRPr lang="ru-RU" dirty="0"/>
          </a:p>
        </p:txBody>
      </p:sp>
      <p:sp>
        <p:nvSpPr>
          <p:cNvPr id="4" name="Прямоугольник 3"/>
          <p:cNvSpPr/>
          <p:nvPr/>
        </p:nvSpPr>
        <p:spPr>
          <a:xfrm>
            <a:off x="4952563" y="6363241"/>
            <a:ext cx="2572564" cy="369332"/>
          </a:xfrm>
          <a:prstGeom prst="rect">
            <a:avLst/>
          </a:prstGeom>
        </p:spPr>
        <p:txBody>
          <a:bodyPr wrap="none">
            <a:spAutoFit/>
          </a:bodyPr>
          <a:lstStyle/>
          <a:p>
            <a:r>
              <a:rPr lang="ru-RU" dirty="0" smtClean="0"/>
              <a:t>М.Б. Барклай-де-Толли</a:t>
            </a:r>
            <a:endParaRPr lang="ru-RU" dirty="0"/>
          </a:p>
        </p:txBody>
      </p:sp>
    </p:spTree>
    <p:extLst>
      <p:ext uri="{BB962C8B-B14F-4D97-AF65-F5344CB8AC3E}">
        <p14:creationId xmlns:p14="http://schemas.microsoft.com/office/powerpoint/2010/main" val="398005262"/>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КАВАЛЕРАМ ОРДЕНА СВЯТОГО ГЕОРГИЯ. </a:t>
            </a:r>
          </a:p>
        </p:txBody>
      </p:sp>
      <p:pic>
        <p:nvPicPr>
          <p:cNvPr id="3074" name="Picture 2" descr="C:\Users\zavabon\Desktop\для детских медалей\День героев Отечества\Орден-Св.Георгия-4-й-степени-самая-почетная-боевая-награда-русской-армии.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1806402"/>
            <a:ext cx="2056587" cy="320513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89638" y="1700808"/>
            <a:ext cx="6192688" cy="3785652"/>
          </a:xfrm>
          <a:prstGeom prst="rect">
            <a:avLst/>
          </a:prstGeom>
        </p:spPr>
        <p:txBody>
          <a:bodyPr wrap="square">
            <a:spAutoFit/>
          </a:bodyPr>
          <a:lstStyle/>
          <a:p>
            <a:r>
              <a:rPr lang="ru-RU" sz="2000" dirty="0" smtClean="0"/>
              <a:t>Екатериной утвержден Святой Георгий! </a:t>
            </a:r>
          </a:p>
          <a:p>
            <a:r>
              <a:rPr lang="ru-RU" sz="2000" dirty="0" smtClean="0"/>
              <a:t>                                                        и по праву, </a:t>
            </a:r>
          </a:p>
          <a:p>
            <a:r>
              <a:rPr lang="ru-RU" sz="2000" dirty="0" smtClean="0"/>
              <a:t>Дабы воздать героям славу, </a:t>
            </a:r>
          </a:p>
          <a:p>
            <a:r>
              <a:rPr lang="ru-RU" sz="2000" dirty="0" smtClean="0"/>
              <a:t>                                                  </a:t>
            </a:r>
            <a:r>
              <a:rPr lang="ru-RU" sz="2000" dirty="0" smtClean="0"/>
              <a:t>Сей </a:t>
            </a:r>
            <a:r>
              <a:rPr lang="ru-RU" sz="2000" dirty="0" smtClean="0"/>
              <a:t>орден нами возрожден.</a:t>
            </a:r>
          </a:p>
          <a:p>
            <a:r>
              <a:rPr lang="ru-RU" sz="2000" dirty="0" smtClean="0"/>
              <a:t> Нет, не отменят времена</a:t>
            </a:r>
          </a:p>
          <a:p>
            <a:r>
              <a:rPr lang="ru-RU" sz="2000" dirty="0" smtClean="0"/>
              <a:t>                                                      </a:t>
            </a:r>
            <a:r>
              <a:rPr lang="ru-RU" sz="2000" dirty="0" smtClean="0"/>
              <a:t>Их </a:t>
            </a:r>
            <a:r>
              <a:rPr lang="ru-RU" sz="2000" dirty="0" smtClean="0"/>
              <a:t>доблести и их заслуги. </a:t>
            </a:r>
          </a:p>
          <a:p>
            <a:r>
              <a:rPr lang="ru-RU" sz="2000" dirty="0" smtClean="0"/>
              <a:t>Готовы жизнь отдать, страна, </a:t>
            </a:r>
          </a:p>
          <a:p>
            <a:r>
              <a:rPr lang="ru-RU" sz="2000" dirty="0" smtClean="0"/>
              <a:t>                                                  </a:t>
            </a:r>
            <a:r>
              <a:rPr lang="ru-RU" sz="2000" dirty="0" smtClean="0"/>
              <a:t>Мы </a:t>
            </a:r>
            <a:r>
              <a:rPr lang="ru-RU" sz="2000" dirty="0" smtClean="0"/>
              <a:t>за тебя – сыны и внуки. </a:t>
            </a:r>
          </a:p>
          <a:p>
            <a:r>
              <a:rPr lang="ru-RU" sz="2000" dirty="0" smtClean="0"/>
              <a:t>Хотим героев знать в лицо, </a:t>
            </a:r>
            <a:endParaRPr lang="ru-RU" sz="2000" dirty="0" smtClean="0"/>
          </a:p>
          <a:p>
            <a:r>
              <a:rPr lang="ru-RU" sz="2000" dirty="0"/>
              <a:t> </a:t>
            </a:r>
            <a:r>
              <a:rPr lang="ru-RU" sz="2000" dirty="0" smtClean="0"/>
              <a:t>                                </a:t>
            </a:r>
            <a:r>
              <a:rPr lang="ru-RU" sz="2000" dirty="0" smtClean="0"/>
              <a:t> </a:t>
            </a:r>
            <a:r>
              <a:rPr lang="ru-RU" sz="2000" dirty="0" smtClean="0"/>
              <a:t>Прийти на помощь им, поздравить. </a:t>
            </a:r>
          </a:p>
          <a:p>
            <a:r>
              <a:rPr lang="ru-RU" sz="2000" dirty="0" smtClean="0"/>
              <a:t>Погибших дедов и отцов, Всех павших – в этот день поздравить. </a:t>
            </a:r>
            <a:endParaRPr lang="ru-RU" sz="2000" dirty="0"/>
          </a:p>
        </p:txBody>
      </p:sp>
    </p:spTree>
    <p:extLst>
      <p:ext uri="{BB962C8B-B14F-4D97-AF65-F5344CB8AC3E}">
        <p14:creationId xmlns:p14="http://schemas.microsoft.com/office/powerpoint/2010/main" val="2423807602"/>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52148" y="333188"/>
            <a:ext cx="7632848" cy="2246769"/>
          </a:xfrm>
          <a:prstGeom prst="rect">
            <a:avLst/>
          </a:prstGeom>
        </p:spPr>
        <p:txBody>
          <a:bodyPr wrap="square">
            <a:spAutoFit/>
          </a:bodyPr>
          <a:lstStyle/>
          <a:p>
            <a:pPr algn="just"/>
            <a:r>
              <a:rPr lang="ru-RU" sz="2000" dirty="0"/>
              <a:t>В 2000 году указом Президента России статуты ордена Святого Георгия вновь были возвращены в наградную систему Российской Федерации. </a:t>
            </a:r>
            <a:endParaRPr lang="ru-RU" sz="2000" dirty="0" smtClean="0"/>
          </a:p>
          <a:p>
            <a:pPr algn="just"/>
            <a:r>
              <a:rPr lang="ru-RU" sz="2000" dirty="0" smtClean="0"/>
              <a:t>Первое </a:t>
            </a:r>
            <a:r>
              <a:rPr lang="ru-RU" sz="2000" dirty="0"/>
              <a:t>награждение новыми георгиевскими крестами состоялось в 2008 году, во время грузино-осетинского конфликта кавалерами ордена Св. Георгия Победоносца стали более 100 солдат и офицеров Российской армии.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708920"/>
            <a:ext cx="6285575" cy="3928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436336"/>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266" y="0"/>
            <a:ext cx="6142917" cy="117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327862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707905" y="908720"/>
            <a:ext cx="5328592" cy="5940088"/>
          </a:xfrm>
          <a:prstGeom prst="rect">
            <a:avLst/>
          </a:prstGeom>
        </p:spPr>
        <p:txBody>
          <a:bodyPr wrap="square">
            <a:spAutoFit/>
          </a:bodyPr>
          <a:lstStyle/>
          <a:p>
            <a:pPr algn="ctr"/>
            <a:r>
              <a:rPr lang="ru-RU" dirty="0" smtClean="0"/>
              <a:t>Орден Славы был учреждён в один день с орденом «Победа» 8 ноября 1943 г.</a:t>
            </a:r>
          </a:p>
          <a:p>
            <a:pPr marL="342900" indent="-342900">
              <a:buFont typeface="Arial" pitchFamily="34" charset="0"/>
              <a:buChar char="•"/>
            </a:pPr>
            <a:r>
              <a:rPr lang="ru-RU" dirty="0" smtClean="0"/>
              <a:t>Это единственное боевое отличие, предназначенное для награждения </a:t>
            </a:r>
            <a:r>
              <a:rPr lang="ru-RU" u="sng" dirty="0" smtClean="0"/>
              <a:t>исключительно солдат и сержантов ( в авиации  также младших лейтенантов)</a:t>
            </a:r>
          </a:p>
          <a:p>
            <a:pPr marL="342900" indent="-342900">
              <a:buFont typeface="Arial" pitchFamily="34" charset="0"/>
              <a:buChar char="•"/>
            </a:pPr>
            <a:r>
              <a:rPr lang="ru-RU" dirty="0" smtClean="0"/>
              <a:t>Награждение им осуществлялось  в восходящем порядке, начиная с младшей –</a:t>
            </a:r>
            <a:r>
              <a:rPr lang="en-US" dirty="0" smtClean="0"/>
              <a:t>III</a:t>
            </a:r>
            <a:r>
              <a:rPr lang="ru-RU" dirty="0" smtClean="0"/>
              <a:t>степени.</a:t>
            </a:r>
          </a:p>
          <a:p>
            <a:pPr marL="342900" indent="-342900">
              <a:buFont typeface="Arial" pitchFamily="34" charset="0"/>
              <a:buChar char="•"/>
            </a:pPr>
            <a:r>
              <a:rPr lang="ru-RU" dirty="0" smtClean="0"/>
              <a:t>До 1974 г. этот орден выдавали исключительно за личные заслуги.</a:t>
            </a:r>
          </a:p>
          <a:p>
            <a:pPr marL="342900" indent="-342900">
              <a:buFont typeface="Arial" pitchFamily="34" charset="0"/>
              <a:buChar char="•"/>
            </a:pPr>
            <a:r>
              <a:rPr lang="ru-RU" dirty="0" smtClean="0"/>
              <a:t>Статут ордена предусматривал повышение кавалеров  всех трёх степеней в звании, что являлось ис</a:t>
            </a:r>
            <a:r>
              <a:rPr lang="ru-RU" dirty="0" smtClean="0"/>
              <a:t>ключением для советской наградной системы.</a:t>
            </a:r>
          </a:p>
          <a:p>
            <a:pPr marL="342900" indent="-342900">
              <a:buFont typeface="Arial" pitchFamily="34" charset="0"/>
              <a:buChar char="•"/>
            </a:pPr>
            <a:r>
              <a:rPr lang="ru-RU" dirty="0" smtClean="0"/>
              <a:t>Цветы ленты ордена Славы повторяют расцветку ленты российского императорского ордена Святого Георгия.</a:t>
            </a:r>
          </a:p>
          <a:p>
            <a:pPr marL="342900" indent="-342900">
              <a:buFont typeface="Arial" pitchFamily="34" charset="0"/>
              <a:buChar char="•"/>
            </a:pPr>
            <a:r>
              <a:rPr lang="ru-RU" dirty="0" smtClean="0"/>
              <a:t>Цвет и рисунок  ленты были одинаковы для всех трёх степеней.</a:t>
            </a:r>
            <a:endParaRPr lang="ru-RU" dirty="0" smtClean="0"/>
          </a:p>
          <a:p>
            <a:pPr marL="342900" indent="-342900">
              <a:buFont typeface="Arial" pitchFamily="34" charset="0"/>
              <a:buChar char="•"/>
            </a:pPr>
            <a:endParaRPr lang="ru-RU" sz="2000" dirty="0"/>
          </a:p>
        </p:txBody>
      </p:sp>
    </p:spTree>
    <p:extLst>
      <p:ext uri="{BB962C8B-B14F-4D97-AF65-F5344CB8AC3E}">
        <p14:creationId xmlns:p14="http://schemas.microsoft.com/office/powerpoint/2010/main" val="415058945"/>
      </p:ext>
    </p:extLst>
  </p:cSld>
  <p:clrMapOvr>
    <a:masterClrMapping/>
  </p:clrMapOvr>
  <mc:AlternateContent xmlns:mc="http://schemas.openxmlformats.org/markup-compatibility/2006" xmlns:p14="http://schemas.microsoft.com/office/powerpoint/2010/main">
    <mc:Choice Requires="p14">
      <p:transition spd="slow" p14:dur="59000" advClick="0" advTm="60000"/>
    </mc:Choice>
    <mc:Fallback xmlns="">
      <p:transition spd="slow" advClick="0" advTm="60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Ясность">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519</TotalTime>
  <Words>2142</Words>
  <Application>Microsoft Office PowerPoint</Application>
  <PresentationFormat>Экран (4:3)</PresentationFormat>
  <Paragraphs>145</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Литейная</vt:lpstr>
      <vt:lpstr>Презентация PowerPoint</vt:lpstr>
      <vt:lpstr>Презентация PowerPoint</vt:lpstr>
      <vt:lpstr>Презентация PowerPoint</vt:lpstr>
      <vt:lpstr>9 декабря Россия чествует:</vt:lpstr>
      <vt:lpstr>День Героев Отечества 9 декабря 1769 - 9 декабря 2014 </vt:lpstr>
      <vt:lpstr>Презентация PowerPoint</vt:lpstr>
      <vt:lpstr>КАВАЛЕРАМ ОРДЕНА СВЯТОГО ГЕОРГИЯ. </vt:lpstr>
      <vt:lpstr>Презентация PowerPoint</vt:lpstr>
      <vt:lpstr>Презентация PowerPoint</vt:lpstr>
      <vt:lpstr>Презентация PowerPoint</vt:lpstr>
      <vt:lpstr>ГЕРОЙ СОВЕТСКОГО СОЮЗА</vt:lpstr>
      <vt:lpstr>Презентация PowerPoint</vt:lpstr>
      <vt:lpstr>Презентация PowerPoint</vt:lpstr>
      <vt:lpstr>Презентация PowerPoint</vt:lpstr>
      <vt:lpstr>ГЕРОЙ РОССИЙСКОЙ ФЕДЕРАЦИИ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zavabon</dc:creator>
  <cp:lastModifiedBy>zavabon</cp:lastModifiedBy>
  <cp:revision>40</cp:revision>
  <dcterms:created xsi:type="dcterms:W3CDTF">2018-12-06T23:19:17Z</dcterms:created>
  <dcterms:modified xsi:type="dcterms:W3CDTF">2020-12-08T07:13:28Z</dcterms:modified>
</cp:coreProperties>
</file>